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116"/>
  </p:notesMasterIdLst>
  <p:sldIdLst>
    <p:sldId id="256" r:id="rId2"/>
    <p:sldId id="322" r:id="rId3"/>
    <p:sldId id="510" r:id="rId4"/>
    <p:sldId id="528" r:id="rId5"/>
    <p:sldId id="529" r:id="rId6"/>
    <p:sldId id="554" r:id="rId7"/>
    <p:sldId id="555" r:id="rId8"/>
    <p:sldId id="522" r:id="rId9"/>
    <p:sldId id="530" r:id="rId10"/>
    <p:sldId id="556" r:id="rId11"/>
    <p:sldId id="558" r:id="rId12"/>
    <p:sldId id="557" r:id="rId13"/>
    <p:sldId id="559" r:id="rId14"/>
    <p:sldId id="560" r:id="rId15"/>
    <p:sldId id="561" r:id="rId16"/>
    <p:sldId id="562" r:id="rId17"/>
    <p:sldId id="531" r:id="rId18"/>
    <p:sldId id="535" r:id="rId19"/>
    <p:sldId id="532" r:id="rId20"/>
    <p:sldId id="533" r:id="rId21"/>
    <p:sldId id="546" r:id="rId22"/>
    <p:sldId id="523" r:id="rId23"/>
    <p:sldId id="534" r:id="rId24"/>
    <p:sldId id="563" r:id="rId25"/>
    <p:sldId id="564" r:id="rId26"/>
    <p:sldId id="565" r:id="rId27"/>
    <p:sldId id="566" r:id="rId28"/>
    <p:sldId id="567" r:id="rId29"/>
    <p:sldId id="568" r:id="rId30"/>
    <p:sldId id="569" r:id="rId31"/>
    <p:sldId id="570" r:id="rId32"/>
    <p:sldId id="571" r:id="rId33"/>
    <p:sldId id="572" r:id="rId34"/>
    <p:sldId id="573" r:id="rId35"/>
    <p:sldId id="520" r:id="rId36"/>
    <p:sldId id="536" r:id="rId37"/>
    <p:sldId id="537" r:id="rId38"/>
    <p:sldId id="538" r:id="rId39"/>
    <p:sldId id="524" r:id="rId40"/>
    <p:sldId id="539" r:id="rId41"/>
    <p:sldId id="541" r:id="rId42"/>
    <p:sldId id="574" r:id="rId43"/>
    <p:sldId id="576" r:id="rId44"/>
    <p:sldId id="577" r:id="rId45"/>
    <p:sldId id="575" r:id="rId46"/>
    <p:sldId id="578" r:id="rId47"/>
    <p:sldId id="579" r:id="rId48"/>
    <p:sldId id="580" r:id="rId49"/>
    <p:sldId id="581" r:id="rId50"/>
    <p:sldId id="582" r:id="rId51"/>
    <p:sldId id="583" r:id="rId52"/>
    <p:sldId id="585" r:id="rId53"/>
    <p:sldId id="586" r:id="rId54"/>
    <p:sldId id="584" r:id="rId55"/>
    <p:sldId id="625" r:id="rId56"/>
    <p:sldId id="626" r:id="rId57"/>
    <p:sldId id="627" r:id="rId58"/>
    <p:sldId id="628" r:id="rId59"/>
    <p:sldId id="629" r:id="rId60"/>
    <p:sldId id="630" r:id="rId61"/>
    <p:sldId id="631" r:id="rId62"/>
    <p:sldId id="587" r:id="rId63"/>
    <p:sldId id="588" r:id="rId64"/>
    <p:sldId id="589" r:id="rId65"/>
    <p:sldId id="590" r:id="rId66"/>
    <p:sldId id="591" r:id="rId67"/>
    <p:sldId id="592" r:id="rId68"/>
    <p:sldId id="593" r:id="rId69"/>
    <p:sldId id="594" r:id="rId70"/>
    <p:sldId id="540" r:id="rId71"/>
    <p:sldId id="542" r:id="rId72"/>
    <p:sldId id="544" r:id="rId73"/>
    <p:sldId id="543" r:id="rId74"/>
    <p:sldId id="545" r:id="rId75"/>
    <p:sldId id="525" r:id="rId76"/>
    <p:sldId id="599" r:id="rId77"/>
    <p:sldId id="598" r:id="rId78"/>
    <p:sldId id="600" r:id="rId79"/>
    <p:sldId id="547" r:id="rId80"/>
    <p:sldId id="601" r:id="rId81"/>
    <p:sldId id="595" r:id="rId82"/>
    <p:sldId id="596" r:id="rId83"/>
    <p:sldId id="597" r:id="rId84"/>
    <p:sldId id="602" r:id="rId85"/>
    <p:sldId id="603" r:id="rId86"/>
    <p:sldId id="604" r:id="rId87"/>
    <p:sldId id="605" r:id="rId88"/>
    <p:sldId id="548" r:id="rId89"/>
    <p:sldId id="606" r:id="rId90"/>
    <p:sldId id="607" r:id="rId91"/>
    <p:sldId id="549" r:id="rId92"/>
    <p:sldId id="550" r:id="rId93"/>
    <p:sldId id="552" r:id="rId94"/>
    <p:sldId id="526" r:id="rId95"/>
    <p:sldId id="553" r:id="rId96"/>
    <p:sldId id="618" r:id="rId97"/>
    <p:sldId id="619" r:id="rId98"/>
    <p:sldId id="620" r:id="rId99"/>
    <p:sldId id="527" r:id="rId100"/>
    <p:sldId id="379" r:id="rId101"/>
    <p:sldId id="621" r:id="rId102"/>
    <p:sldId id="622" r:id="rId103"/>
    <p:sldId id="623" r:id="rId104"/>
    <p:sldId id="624" r:id="rId105"/>
    <p:sldId id="273" r:id="rId106"/>
    <p:sldId id="608" r:id="rId107"/>
    <p:sldId id="616" r:id="rId108"/>
    <p:sldId id="609" r:id="rId109"/>
    <p:sldId id="610" r:id="rId110"/>
    <p:sldId id="611" r:id="rId111"/>
    <p:sldId id="617" r:id="rId112"/>
    <p:sldId id="612" r:id="rId113"/>
    <p:sldId id="614" r:id="rId114"/>
    <p:sldId id="615"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4" autoAdjust="0"/>
    <p:restoredTop sz="89053" autoAdjust="0"/>
  </p:normalViewPr>
  <p:slideViewPr>
    <p:cSldViewPr snapToGrid="0">
      <p:cViewPr varScale="1">
        <p:scale>
          <a:sx n="80" d="100"/>
          <a:sy n="80" d="100"/>
        </p:scale>
        <p:origin x="126" y="462"/>
      </p:cViewPr>
      <p:guideLst/>
    </p:cSldViewPr>
  </p:slideViewPr>
  <p:notesTextViewPr>
    <p:cViewPr>
      <p:scale>
        <a:sx n="1" d="1"/>
        <a:sy n="1" d="1"/>
      </p:scale>
      <p:origin x="0" y="0"/>
    </p:cViewPr>
  </p:notesTextViewPr>
  <p:sorterViewPr>
    <p:cViewPr>
      <p:scale>
        <a:sx n="100" d="100"/>
        <a:sy n="100" d="100"/>
      </p:scale>
      <p:origin x="0" y="-1342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slide" Target="slides/slide114.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67A194-1088-44B4-89F9-5A01B5BAA749}" type="datetimeFigureOut">
              <a:rPr lang="en-US" smtClean="0"/>
              <a:t>9/20/2017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A63BA-A75F-4A68-A366-A3734DE6135E}" type="slidenum">
              <a:rPr lang="en-US" smtClean="0"/>
              <a:t>‹#›</a:t>
            </a:fld>
            <a:endParaRPr lang="en-US"/>
          </a:p>
        </p:txBody>
      </p:sp>
    </p:spTree>
    <p:extLst>
      <p:ext uri="{BB962C8B-B14F-4D97-AF65-F5344CB8AC3E}">
        <p14:creationId xmlns:p14="http://schemas.microsoft.com/office/powerpoint/2010/main" val="2146823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4193007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9/20/2017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322499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9/20/2017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427020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9/20/2017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AF98B1B4-76D7-4D05-B4C3-FF1900C67867}"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480348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9/20/2017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189000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9E20D47-8950-4345-B591-B1A084BE3FF9}" type="datetimeFigureOut">
              <a:rPr lang="en-US" smtClean="0"/>
              <a:t>9/20/2017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962588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9E20D47-8950-4345-B591-B1A084BE3FF9}" type="datetimeFigureOut">
              <a:rPr lang="en-US" smtClean="0"/>
              <a:t>9/20/2017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834116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780847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9E20D47-8950-4345-B591-B1A084BE3FF9}" type="datetimeFigureOut">
              <a:rPr lang="en-US" smtClean="0"/>
              <a:t>9/20/2017</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AF98B1B4-76D7-4D05-B4C3-FF1900C67867}" type="slidenum">
              <a:rPr lang="en-US" smtClean="0"/>
              <a:t>‹#›</a:t>
            </a:fld>
            <a:endParaRPr lang="en-US"/>
          </a:p>
        </p:txBody>
      </p:sp>
    </p:spTree>
    <p:extLst>
      <p:ext uri="{BB962C8B-B14F-4D97-AF65-F5344CB8AC3E}">
        <p14:creationId xmlns:p14="http://schemas.microsoft.com/office/powerpoint/2010/main" val="363728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774006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E20D47-8950-4345-B591-B1A084BE3FF9}" type="datetimeFigureOut">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903179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9E20D47-8950-4345-B591-B1A084BE3FF9}" type="datetimeFigureOut">
              <a:rPr lang="en-US" smtClean="0"/>
              <a:t>9/20/2017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369960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9E20D47-8950-4345-B591-B1A084BE3FF9}" type="datetimeFigureOut">
              <a:rPr lang="en-US" smtClean="0"/>
              <a:t>9/20/2017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463873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9E20D47-8950-4345-B591-B1A084BE3FF9}" type="datetimeFigureOut">
              <a:rPr lang="en-US" smtClean="0"/>
              <a:t>9/20/2017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87142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9E20D47-8950-4345-B591-B1A084BE3FF9}" type="datetimeFigureOut">
              <a:rPr lang="en-US" smtClean="0"/>
              <a:t>9/20/2017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848775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9/20/2017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910150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9/20/2017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766798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9E20D47-8950-4345-B591-B1A084BE3FF9}" type="datetimeFigureOut">
              <a:rPr lang="en-US" smtClean="0"/>
              <a:t>9/20/2017</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AF98B1B4-76D7-4D05-B4C3-FF1900C67867}" type="slidenum">
              <a:rPr lang="en-US" smtClean="0"/>
              <a:t>‹#›</a:t>
            </a:fld>
            <a:endParaRPr lang="en-US"/>
          </a:p>
        </p:txBody>
      </p:sp>
    </p:spTree>
    <p:extLst>
      <p:ext uri="{BB962C8B-B14F-4D97-AF65-F5344CB8AC3E}">
        <p14:creationId xmlns:p14="http://schemas.microsoft.com/office/powerpoint/2010/main" val="1285790592"/>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08.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7.png"/><Relationship Id="rId3" Type="http://schemas.openxmlformats.org/officeDocument/2006/relationships/image" Target="../media/image100.png"/><Relationship Id="rId7" Type="http://schemas.openxmlformats.org/officeDocument/2006/relationships/image" Target="../media/image97.png"/><Relationship Id="rId12" Type="http://schemas.openxmlformats.org/officeDocument/2006/relationships/image" Target="../media/image106.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2.png"/><Relationship Id="rId11" Type="http://schemas.openxmlformats.org/officeDocument/2006/relationships/image" Target="../media/image105.png"/><Relationship Id="rId5" Type="http://schemas.openxmlformats.org/officeDocument/2006/relationships/image" Target="../media/image96.png"/><Relationship Id="rId10" Type="http://schemas.openxmlformats.org/officeDocument/2006/relationships/image" Target="../media/image104.png"/><Relationship Id="rId4" Type="http://schemas.openxmlformats.org/officeDocument/2006/relationships/image" Target="../media/image101.png"/><Relationship Id="rId9" Type="http://schemas.openxmlformats.org/officeDocument/2006/relationships/image" Target="../media/image98.png"/></Relationships>
</file>

<file path=ppt/slides/_rels/slide109.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3" Type="http://schemas.openxmlformats.org/officeDocument/2006/relationships/image" Target="../media/image102.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image" Target="../media/image101.png"/><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98.png"/><Relationship Id="rId11" Type="http://schemas.openxmlformats.org/officeDocument/2006/relationships/image" Target="../media/image112.png"/><Relationship Id="rId5" Type="http://schemas.openxmlformats.org/officeDocument/2006/relationships/image" Target="../media/image103.png"/><Relationship Id="rId15" Type="http://schemas.openxmlformats.org/officeDocument/2006/relationships/image" Target="../media/image116.png"/><Relationship Id="rId10" Type="http://schemas.openxmlformats.org/officeDocument/2006/relationships/image" Target="../media/image111.png"/><Relationship Id="rId19" Type="http://schemas.openxmlformats.org/officeDocument/2006/relationships/image" Target="../media/image120.png"/><Relationship Id="rId4" Type="http://schemas.openxmlformats.org/officeDocument/2006/relationships/image" Target="../media/image97.png"/><Relationship Id="rId9" Type="http://schemas.openxmlformats.org/officeDocument/2006/relationships/image" Target="../media/image110.png"/><Relationship Id="rId14" Type="http://schemas.openxmlformats.org/officeDocument/2006/relationships/image" Target="../media/image115.png"/></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11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14.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image" Target="../media/image154.png"/><Relationship Id="rId3" Type="http://schemas.openxmlformats.org/officeDocument/2006/relationships/image" Target="../media/image139.png"/><Relationship Id="rId21" Type="http://schemas.openxmlformats.org/officeDocument/2006/relationships/image" Target="../media/image157.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image" Target="../media/image138.png"/><Relationship Id="rId16" Type="http://schemas.openxmlformats.org/officeDocument/2006/relationships/image" Target="../media/image152.png"/><Relationship Id="rId20"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5" Type="http://schemas.openxmlformats.org/officeDocument/2006/relationships/image" Target="../media/image151.png"/><Relationship Id="rId10" Type="http://schemas.openxmlformats.org/officeDocument/2006/relationships/image" Target="../media/image146.png"/><Relationship Id="rId19" Type="http://schemas.openxmlformats.org/officeDocument/2006/relationships/image" Target="../media/image155.pn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courses.edx.org/courses/course-v1:AdelaideX+RiskX+2T2017/courseware/0b067176e8454a1f923d9c90a26f79d6/e6af59fddc2e43d1890b7698e6ca4edd/1?activate_block_id=block-v1:AdelaideX%2BRiskX%2B2T2017%2Btype@vertical%2Bblock@bcaaa8cc13f84e6e951031a46c37229c"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gif"/></Relationships>
</file>

<file path=ppt/slides/_rels/slide5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courses.edx.org/courses/course-v1:AdelaideX+RiskX+2T2017/courseware/0b067176e8454a1f923d9c90a26f79d6/e6af59fddc2e43d1890b7698e6ca4edd/1?activate_block_id=block-v1:AdelaideX%2BRiskX%2B2T2017%2Btype@vertical%2Bblock@bcaaa8cc13f84e6e951031a46c37229c"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83.jpeg"/></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hyperlink" Target="http://www.palisade.com/" TargetMode="External"/><Relationship Id="rId4" Type="http://schemas.openxmlformats.org/officeDocument/2006/relationships/hyperlink" Target="http://www.intaver.com/"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2450" y="4272677"/>
            <a:ext cx="9713629" cy="1754326"/>
          </a:xfrm>
          <a:prstGeom prst="rect">
            <a:avLst/>
          </a:prstGeom>
          <a:noFill/>
        </p:spPr>
        <p:txBody>
          <a:bodyPr wrap="squar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Section 3: </a:t>
            </a:r>
            <a:endParaRPr lang="en-US" sz="5400" b="1" dirty="0" smtClean="0">
              <a:ln w="0"/>
              <a:solidFill>
                <a:schemeClr val="accent1"/>
              </a:solidFill>
              <a:effectLst>
                <a:outerShdw blurRad="38100" dist="25400" dir="5400000" algn="ctr" rotWithShape="0">
                  <a:srgbClr val="6E747A">
                    <a:alpha val="43000"/>
                  </a:srgbClr>
                </a:outerShdw>
              </a:effectLst>
            </a:endParaRPr>
          </a:p>
          <a:p>
            <a:pPr algn="ctr"/>
            <a:r>
              <a:rPr lang="en-US" sz="5400" b="1" dirty="0" smtClean="0">
                <a:ln w="0"/>
                <a:solidFill>
                  <a:schemeClr val="accent1"/>
                </a:solidFill>
                <a:effectLst>
                  <a:outerShdw blurRad="38100" dist="25400" dir="5400000" algn="ctr" rotWithShape="0">
                    <a:srgbClr val="6E747A">
                      <a:alpha val="43000"/>
                    </a:srgbClr>
                  </a:outerShdw>
                </a:effectLst>
              </a:rPr>
              <a:t>Risk </a:t>
            </a:r>
            <a:r>
              <a:rPr lang="en-US" sz="5400" b="1" dirty="0">
                <a:ln w="0"/>
                <a:solidFill>
                  <a:schemeClr val="accent1"/>
                </a:solidFill>
                <a:effectLst>
                  <a:outerShdw blurRad="38100" dist="25400" dir="5400000" algn="ctr" rotWithShape="0">
                    <a:srgbClr val="6E747A">
                      <a:alpha val="43000"/>
                    </a:srgbClr>
                  </a:outerShdw>
                </a:effectLst>
              </a:rPr>
              <a:t>assessment</a:t>
            </a:r>
          </a:p>
        </p:txBody>
      </p:sp>
      <p:sp>
        <p:nvSpPr>
          <p:cNvPr id="7" name="Subtitle 2"/>
          <p:cNvSpPr txBox="1">
            <a:spLocks/>
          </p:cNvSpPr>
          <p:nvPr/>
        </p:nvSpPr>
        <p:spPr>
          <a:xfrm>
            <a:off x="4530272" y="2896105"/>
            <a:ext cx="7295638" cy="1066800"/>
          </a:xfrm>
          <a:prstGeom prst="rect">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a:normAutofit/>
          </a:bodyPr>
          <a:lstStyle/>
          <a:p>
            <a:pPr algn="ctr">
              <a:spcBef>
                <a:spcPct val="20000"/>
              </a:spcBef>
              <a:buFont typeface="Arial" pitchFamily="34" charset="0"/>
              <a:buNone/>
              <a:defRPr/>
            </a:pPr>
            <a:endParaRPr lang="en-US" sz="3200" dirty="0">
              <a:solidFill>
                <a:prstClr val="black"/>
              </a:solidFill>
              <a:effectLst>
                <a:innerShdw blurRad="63500" dist="50800" dir="8100000">
                  <a:prstClr val="black">
                    <a:alpha val="50000"/>
                  </a:prstClr>
                </a:innerShdw>
              </a:effectLst>
              <a:latin typeface="Segoe UI" pitchFamily="34" charset="0"/>
              <a:cs typeface="Segoe UI"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5171" y="3052881"/>
            <a:ext cx="2280557" cy="783024"/>
          </a:xfrm>
          <a:prstGeom prst="rect">
            <a:avLst/>
          </a:prstGeom>
          <a:solidFill>
            <a:schemeClr val="accent4">
              <a:lumMod val="60000"/>
              <a:lumOff val="40000"/>
            </a:schemeClr>
          </a:solidFill>
        </p:spPr>
      </p:pic>
      <p:sp>
        <p:nvSpPr>
          <p:cNvPr id="9" name="Rectangle 8"/>
          <p:cNvSpPr/>
          <p:nvPr/>
        </p:nvSpPr>
        <p:spPr>
          <a:xfrm>
            <a:off x="5000477" y="2982728"/>
            <a:ext cx="3362074" cy="923330"/>
          </a:xfrm>
          <a:prstGeom prst="rect">
            <a:avLst/>
          </a:prstGeom>
          <a:solidFill>
            <a:schemeClr val="accent4">
              <a:lumMod val="60000"/>
              <a:lumOff val="40000"/>
            </a:schemeClr>
          </a:solidFill>
        </p:spPr>
        <p:txBody>
          <a:bodyPr wrap="none" lIns="91440" tIns="45720" rIns="91440" bIns="45720">
            <a:spAutoFit/>
          </a:bodyPr>
          <a:lstStyle/>
          <a:p>
            <a:pPr algn="ctr"/>
            <a:r>
              <a:rPr lang="en-US" sz="5400" b="1" cap="none" spc="50" dirty="0" smtClean="0">
                <a:ln w="0"/>
                <a:solidFill>
                  <a:schemeClr val="tx1">
                    <a:lumMod val="65000"/>
                    <a:lumOff val="35000"/>
                  </a:schemeClr>
                </a:solidFill>
                <a:effectLst>
                  <a:innerShdw blurRad="63500" dist="50800" dir="13500000">
                    <a:srgbClr val="000000">
                      <a:alpha val="50000"/>
                    </a:srgbClr>
                  </a:innerShdw>
                </a:effectLst>
              </a:rPr>
              <a:t>Said </a:t>
            </a:r>
            <a:r>
              <a:rPr lang="en-US" sz="5400" b="1" cap="none" spc="50" dirty="0" err="1" smtClean="0">
                <a:ln w="0"/>
                <a:solidFill>
                  <a:schemeClr val="tx1">
                    <a:lumMod val="65000"/>
                    <a:lumOff val="35000"/>
                  </a:schemeClr>
                </a:solidFill>
                <a:effectLst>
                  <a:innerShdw blurRad="63500" dist="50800" dir="13500000">
                    <a:srgbClr val="000000">
                      <a:alpha val="50000"/>
                    </a:srgbClr>
                  </a:innerShdw>
                </a:effectLst>
              </a:rPr>
              <a:t>Fawzy</a:t>
            </a:r>
            <a:endParaRPr lang="en-US" sz="5400" b="1" cap="none" spc="50" dirty="0">
              <a:ln w="0"/>
              <a:solidFill>
                <a:schemeClr val="tx1">
                  <a:lumMod val="65000"/>
                  <a:lumOff val="35000"/>
                </a:schemeClr>
              </a:solidFill>
              <a:effectLst>
                <a:innerShdw blurRad="63500" dist="50800" dir="13500000">
                  <a:srgbClr val="000000">
                    <a:alpha val="50000"/>
                  </a:srgbClr>
                </a:innerShdw>
              </a:effectLst>
            </a:endParaRPr>
          </a:p>
        </p:txBody>
      </p:sp>
      <p:sp>
        <p:nvSpPr>
          <p:cNvPr id="3" name="Rectangle 2"/>
          <p:cNvSpPr/>
          <p:nvPr/>
        </p:nvSpPr>
        <p:spPr>
          <a:xfrm>
            <a:off x="3352289" y="518207"/>
            <a:ext cx="6852062" cy="646331"/>
          </a:xfrm>
          <a:prstGeom prst="rect">
            <a:avLst/>
          </a:prstGeom>
        </p:spPr>
        <p:txBody>
          <a:bodyPr wrap="square">
            <a:spAutoFit/>
          </a:bodyPr>
          <a:lstStyle/>
          <a:p>
            <a:r>
              <a:rPr lang="en-US" sz="3600" dirty="0">
                <a:latin typeface="Open Sans"/>
              </a:rPr>
              <a:t>Risk Management for Projects</a:t>
            </a:r>
            <a:endParaRPr lang="en-US" sz="3600" b="0" i="0" dirty="0">
              <a:effectLst/>
              <a:latin typeface="Georgia" panose="02040502050405020303" pitchFamily="18" charset="0"/>
            </a:endParaRPr>
          </a:p>
        </p:txBody>
      </p:sp>
      <p:pic>
        <p:nvPicPr>
          <p:cNvPr id="1026" name="Picture 2" descr="RiskX Risk Management for Projects Home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922" y="308291"/>
            <a:ext cx="287655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25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The risk </a:t>
            </a:r>
            <a:r>
              <a:rPr lang="en-US" b="1" dirty="0" smtClean="0"/>
              <a:t>register (the risk log).</a:t>
            </a:r>
            <a:endParaRPr lang="en-US" dirty="0"/>
          </a:p>
        </p:txBody>
      </p:sp>
      <p:sp>
        <p:nvSpPr>
          <p:cNvPr id="6" name="Content Placeholder 5"/>
          <p:cNvSpPr>
            <a:spLocks noGrp="1"/>
          </p:cNvSpPr>
          <p:nvPr>
            <p:ph idx="1"/>
          </p:nvPr>
        </p:nvSpPr>
        <p:spPr>
          <a:xfrm>
            <a:off x="680321" y="2060147"/>
            <a:ext cx="9613861" cy="1489169"/>
          </a:xfrm>
        </p:spPr>
        <p:txBody>
          <a:bodyPr>
            <a:normAutofit/>
          </a:bodyPr>
          <a:lstStyle/>
          <a:p>
            <a:r>
              <a:rPr lang="en-US" sz="2800" dirty="0"/>
              <a:t>The most effective way to record and present risk register information is as </a:t>
            </a:r>
            <a:r>
              <a:rPr lang="en-US" sz="2800" dirty="0" smtClean="0"/>
              <a:t>:</a:t>
            </a:r>
          </a:p>
          <a:p>
            <a:endParaRPr lang="en-US" sz="2800" dirty="0"/>
          </a:p>
        </p:txBody>
      </p:sp>
      <p:grpSp>
        <p:nvGrpSpPr>
          <p:cNvPr id="7" name="Group 6"/>
          <p:cNvGrpSpPr/>
          <p:nvPr/>
        </p:nvGrpSpPr>
        <p:grpSpPr>
          <a:xfrm>
            <a:off x="680321" y="4114801"/>
            <a:ext cx="2312733" cy="2074646"/>
            <a:chOff x="680321" y="4114801"/>
            <a:chExt cx="2312733" cy="2074646"/>
          </a:xfrm>
        </p:grpSpPr>
        <p:pic>
          <p:nvPicPr>
            <p:cNvPr id="2" name="Picture 1"/>
            <p:cNvPicPr>
              <a:picLocks noChangeAspect="1"/>
            </p:cNvPicPr>
            <p:nvPr/>
          </p:nvPicPr>
          <p:blipFill>
            <a:blip r:embed="rId2"/>
            <a:stretch>
              <a:fillRect/>
            </a:stretch>
          </p:blipFill>
          <p:spPr>
            <a:xfrm>
              <a:off x="680321" y="4114801"/>
              <a:ext cx="2312733" cy="1431979"/>
            </a:xfrm>
            <a:prstGeom prst="rect">
              <a:avLst/>
            </a:prstGeom>
          </p:spPr>
        </p:pic>
        <p:sp>
          <p:nvSpPr>
            <p:cNvPr id="5" name="Rectangle 4"/>
            <p:cNvSpPr/>
            <p:nvPr/>
          </p:nvSpPr>
          <p:spPr>
            <a:xfrm>
              <a:off x="1177641" y="5727782"/>
              <a:ext cx="1041824" cy="461665"/>
            </a:xfrm>
            <a:prstGeom prst="rect">
              <a:avLst/>
            </a:prstGeom>
          </p:spPr>
          <p:txBody>
            <a:bodyPr wrap="none">
              <a:spAutoFit/>
            </a:bodyPr>
            <a:lstStyle/>
            <a:p>
              <a:r>
                <a:rPr lang="en-US" sz="2400" dirty="0" smtClean="0"/>
                <a:t> </a:t>
              </a:r>
              <a:r>
                <a:rPr lang="en-US" sz="2400" b="1" dirty="0" smtClean="0"/>
                <a:t>Table</a:t>
              </a:r>
              <a:endParaRPr lang="en-US" sz="2400" dirty="0"/>
            </a:p>
          </p:txBody>
        </p:sp>
      </p:grpSp>
      <p:grpSp>
        <p:nvGrpSpPr>
          <p:cNvPr id="9" name="Group 8"/>
          <p:cNvGrpSpPr/>
          <p:nvPr/>
        </p:nvGrpSpPr>
        <p:grpSpPr>
          <a:xfrm>
            <a:off x="3753017" y="4060907"/>
            <a:ext cx="2743200" cy="2259190"/>
            <a:chOff x="3753017" y="4060907"/>
            <a:chExt cx="2743200" cy="2259190"/>
          </a:xfrm>
        </p:grpSpPr>
        <p:pic>
          <p:nvPicPr>
            <p:cNvPr id="102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3017" y="4060907"/>
              <a:ext cx="2743200" cy="16668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144220" y="5858432"/>
              <a:ext cx="1960793" cy="461665"/>
            </a:xfrm>
            <a:prstGeom prst="rect">
              <a:avLst/>
            </a:prstGeom>
          </p:spPr>
          <p:txBody>
            <a:bodyPr wrap="none">
              <a:spAutoFit/>
            </a:bodyPr>
            <a:lstStyle/>
            <a:p>
              <a:r>
                <a:rPr lang="en-US" sz="2400" b="1" dirty="0" smtClean="0"/>
                <a:t>Spreadsheet</a:t>
              </a:r>
              <a:endParaRPr lang="en-US" sz="2400" dirty="0"/>
            </a:p>
          </p:txBody>
        </p:sp>
      </p:grpSp>
      <p:grpSp>
        <p:nvGrpSpPr>
          <p:cNvPr id="11" name="Group 10"/>
          <p:cNvGrpSpPr/>
          <p:nvPr/>
        </p:nvGrpSpPr>
        <p:grpSpPr>
          <a:xfrm>
            <a:off x="7256180" y="3891877"/>
            <a:ext cx="4381500" cy="2428220"/>
            <a:chOff x="7256180" y="3822782"/>
            <a:chExt cx="4381500" cy="2428220"/>
          </a:xfrm>
        </p:grpSpPr>
        <p:pic>
          <p:nvPicPr>
            <p:cNvPr id="1030" name="Picture 6" descr="Image result for databa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6180" y="3822782"/>
              <a:ext cx="4381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95324" y="5727782"/>
              <a:ext cx="1699504" cy="523220"/>
            </a:xfrm>
            <a:prstGeom prst="rect">
              <a:avLst/>
            </a:prstGeom>
          </p:spPr>
          <p:txBody>
            <a:bodyPr wrap="none">
              <a:spAutoFit/>
            </a:bodyPr>
            <a:lstStyle/>
            <a:p>
              <a:r>
                <a:rPr lang="en-US" sz="2800" b="1" dirty="0" smtClean="0"/>
                <a:t>Database</a:t>
              </a:r>
              <a:endParaRPr lang="en-US" sz="2800" dirty="0">
                <a:solidFill>
                  <a:srgbClr val="FFFF00"/>
                </a:solidFill>
              </a:endParaRPr>
            </a:p>
          </p:txBody>
        </p:sp>
      </p:grpSp>
    </p:spTree>
    <p:extLst>
      <p:ext uri="{BB962C8B-B14F-4D97-AF65-F5344CB8AC3E}">
        <p14:creationId xmlns:p14="http://schemas.microsoft.com/office/powerpoint/2010/main" val="193364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97391" y="2848582"/>
            <a:ext cx="3013454" cy="1323439"/>
          </a:xfrm>
          <a:prstGeom prst="rect">
            <a:avLst/>
          </a:prstGeom>
          <a:noFill/>
        </p:spPr>
        <p:txBody>
          <a:bodyPr wrap="none" lIns="91440" tIns="45720" rIns="91440" bIns="45720">
            <a:spAutoFit/>
          </a:bodyPr>
          <a:lstStyle/>
          <a:p>
            <a:pPr algn="ctr"/>
            <a:r>
              <a:rPr lang="en-US" sz="8000" b="1" cap="none" spc="0" dirty="0" smtClean="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8 FAQ</a:t>
            </a:r>
            <a:endParaRPr lang="en-US" sz="8000" b="1" cap="none" spc="0"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16504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FAQ:</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3200" b="1" dirty="0"/>
              <a:t>How often do I do a risk assessment?</a:t>
            </a:r>
            <a:endParaRPr lang="en-US" sz="3200" dirty="0"/>
          </a:p>
          <a:p>
            <a:pPr marL="457200" indent="-457200">
              <a:buFont typeface="+mj-lt"/>
              <a:buAutoNum type="arabicPeriod"/>
            </a:pPr>
            <a:endParaRPr lang="en-US" sz="3200" dirty="0"/>
          </a:p>
        </p:txBody>
      </p:sp>
    </p:spTree>
    <p:extLst>
      <p:ext uri="{BB962C8B-B14F-4D97-AF65-F5344CB8AC3E}">
        <p14:creationId xmlns:p14="http://schemas.microsoft.com/office/powerpoint/2010/main" val="222972933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FAQ:</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startAt="2"/>
            </a:pPr>
            <a:r>
              <a:rPr lang="en-US" sz="3200" b="1" dirty="0"/>
              <a:t>Why do I need to record a risk assessment?</a:t>
            </a:r>
            <a:endParaRPr lang="en-US" sz="3200" dirty="0"/>
          </a:p>
          <a:p>
            <a:pPr marL="0" indent="0">
              <a:buNone/>
            </a:pPr>
            <a:endParaRPr lang="en-US" sz="3200" dirty="0"/>
          </a:p>
        </p:txBody>
      </p:sp>
    </p:spTree>
    <p:extLst>
      <p:ext uri="{BB962C8B-B14F-4D97-AF65-F5344CB8AC3E}">
        <p14:creationId xmlns:p14="http://schemas.microsoft.com/office/powerpoint/2010/main" val="166533680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FAQ:</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startAt="3"/>
            </a:pPr>
            <a:r>
              <a:rPr lang="en-US" sz="3200" b="1" dirty="0"/>
              <a:t>Are there any documentation needs to be completed when identifying risks?</a:t>
            </a:r>
            <a:endParaRPr lang="en-US" sz="3200" dirty="0"/>
          </a:p>
          <a:p>
            <a:pPr marL="514350" indent="-514350">
              <a:buFont typeface="+mj-lt"/>
              <a:buAutoNum type="arabicPeriod" startAt="3"/>
            </a:pPr>
            <a:endParaRPr lang="en-US" sz="3200" dirty="0"/>
          </a:p>
        </p:txBody>
      </p:sp>
    </p:spTree>
    <p:extLst>
      <p:ext uri="{BB962C8B-B14F-4D97-AF65-F5344CB8AC3E}">
        <p14:creationId xmlns:p14="http://schemas.microsoft.com/office/powerpoint/2010/main" val="422767063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FAQ:</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startAt="4"/>
            </a:pPr>
            <a:r>
              <a:rPr lang="en-US" sz="3200" b="1" dirty="0"/>
              <a:t>What is meant by developing risk criteria?</a:t>
            </a:r>
            <a:endParaRPr lang="en-US" sz="3200" dirty="0"/>
          </a:p>
          <a:p>
            <a:pPr marL="514350" indent="-514350">
              <a:buFont typeface="+mj-lt"/>
              <a:buAutoNum type="arabicPeriod" startAt="4"/>
            </a:pPr>
            <a:endParaRPr lang="en-US" sz="3200" dirty="0"/>
          </a:p>
        </p:txBody>
      </p:sp>
    </p:spTree>
    <p:extLst>
      <p:ext uri="{BB962C8B-B14F-4D97-AF65-F5344CB8AC3E}">
        <p14:creationId xmlns:p14="http://schemas.microsoft.com/office/powerpoint/2010/main" val="130401161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66388" y="2967335"/>
            <a:ext cx="3259226"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Feed back </a:t>
            </a:r>
            <a:endParaRPr lang="en-US" sz="54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47960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 :</a:t>
            </a:r>
            <a:endParaRPr lang="en-US" dirty="0"/>
          </a:p>
        </p:txBody>
      </p:sp>
      <p:pic>
        <p:nvPicPr>
          <p:cNvPr id="4" name="Picture 3"/>
          <p:cNvPicPr>
            <a:picLocks noChangeAspect="1"/>
          </p:cNvPicPr>
          <p:nvPr/>
        </p:nvPicPr>
        <p:blipFill>
          <a:blip r:embed="rId2"/>
          <a:stretch>
            <a:fillRect/>
          </a:stretch>
        </p:blipFill>
        <p:spPr>
          <a:xfrm>
            <a:off x="2995864" y="1989472"/>
            <a:ext cx="5245767" cy="4703536"/>
          </a:xfrm>
          <a:prstGeom prst="rect">
            <a:avLst/>
          </a:prstGeom>
        </p:spPr>
      </p:pic>
    </p:spTree>
    <p:extLst>
      <p:ext uri="{BB962C8B-B14F-4D97-AF65-F5344CB8AC3E}">
        <p14:creationId xmlns:p14="http://schemas.microsoft.com/office/powerpoint/2010/main" val="37372168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Example On Decision Tree:</a:t>
            </a:r>
            <a:endParaRPr lang="en-US" dirty="0"/>
          </a:p>
        </p:txBody>
      </p:sp>
      <p:grpSp>
        <p:nvGrpSpPr>
          <p:cNvPr id="7" name="Group 6"/>
          <p:cNvGrpSpPr/>
          <p:nvPr/>
        </p:nvGrpSpPr>
        <p:grpSpPr>
          <a:xfrm>
            <a:off x="1094921" y="2712788"/>
            <a:ext cx="10401300" cy="2353755"/>
            <a:chOff x="790121" y="3264331"/>
            <a:chExt cx="10401300" cy="2353755"/>
          </a:xfrm>
        </p:grpSpPr>
        <p:pic>
          <p:nvPicPr>
            <p:cNvPr id="4" name="Picture 3"/>
            <p:cNvPicPr>
              <a:picLocks noChangeAspect="1"/>
            </p:cNvPicPr>
            <p:nvPr/>
          </p:nvPicPr>
          <p:blipFill>
            <a:blip r:embed="rId2"/>
            <a:stretch>
              <a:fillRect/>
            </a:stretch>
          </p:blipFill>
          <p:spPr>
            <a:xfrm>
              <a:off x="790121" y="3264331"/>
              <a:ext cx="10401300" cy="609600"/>
            </a:xfrm>
            <a:prstGeom prst="rect">
              <a:avLst/>
            </a:prstGeom>
          </p:spPr>
        </p:pic>
        <p:pic>
          <p:nvPicPr>
            <p:cNvPr id="5" name="Picture 4"/>
            <p:cNvPicPr>
              <a:picLocks noChangeAspect="1"/>
            </p:cNvPicPr>
            <p:nvPr/>
          </p:nvPicPr>
          <p:blipFill>
            <a:blip r:embed="rId3"/>
            <a:stretch>
              <a:fillRect/>
            </a:stretch>
          </p:blipFill>
          <p:spPr>
            <a:xfrm>
              <a:off x="3753701" y="3873931"/>
              <a:ext cx="1733550" cy="1724025"/>
            </a:xfrm>
            <a:prstGeom prst="rect">
              <a:avLst/>
            </a:prstGeom>
          </p:spPr>
        </p:pic>
        <p:pic>
          <p:nvPicPr>
            <p:cNvPr id="6" name="Picture 5"/>
            <p:cNvPicPr>
              <a:picLocks noChangeAspect="1"/>
            </p:cNvPicPr>
            <p:nvPr/>
          </p:nvPicPr>
          <p:blipFill>
            <a:blip r:embed="rId4"/>
            <a:stretch>
              <a:fillRect/>
            </a:stretch>
          </p:blipFill>
          <p:spPr>
            <a:xfrm>
              <a:off x="5485722" y="3654855"/>
              <a:ext cx="1771421" cy="1963231"/>
            </a:xfrm>
            <a:prstGeom prst="rect">
              <a:avLst/>
            </a:prstGeom>
          </p:spPr>
        </p:pic>
      </p:grpSp>
    </p:spTree>
    <p:extLst>
      <p:ext uri="{BB962C8B-B14F-4D97-AF65-F5344CB8AC3E}">
        <p14:creationId xmlns:p14="http://schemas.microsoft.com/office/powerpoint/2010/main" val="292549085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9550" y="124075"/>
            <a:ext cx="10401300" cy="714375"/>
          </a:xfrm>
          <a:prstGeom prst="rect">
            <a:avLst/>
          </a:prstGeom>
        </p:spPr>
      </p:pic>
      <p:pic>
        <p:nvPicPr>
          <p:cNvPr id="5" name="Picture 4"/>
          <p:cNvPicPr>
            <a:picLocks noChangeAspect="1"/>
          </p:cNvPicPr>
          <p:nvPr/>
        </p:nvPicPr>
        <p:blipFill>
          <a:blip r:embed="rId3"/>
          <a:stretch>
            <a:fillRect/>
          </a:stretch>
        </p:blipFill>
        <p:spPr>
          <a:xfrm>
            <a:off x="209550" y="838450"/>
            <a:ext cx="10401300" cy="684166"/>
          </a:xfrm>
          <a:prstGeom prst="rect">
            <a:avLst/>
          </a:prstGeom>
        </p:spPr>
      </p:pic>
      <p:pic>
        <p:nvPicPr>
          <p:cNvPr id="6" name="Picture 5"/>
          <p:cNvPicPr>
            <a:picLocks noChangeAspect="1"/>
          </p:cNvPicPr>
          <p:nvPr/>
        </p:nvPicPr>
        <p:blipFill>
          <a:blip r:embed="rId4"/>
          <a:stretch>
            <a:fillRect/>
          </a:stretch>
        </p:blipFill>
        <p:spPr>
          <a:xfrm>
            <a:off x="209550" y="2132216"/>
            <a:ext cx="10401300" cy="3512379"/>
          </a:xfrm>
          <a:prstGeom prst="rect">
            <a:avLst/>
          </a:prstGeom>
        </p:spPr>
      </p:pic>
      <p:pic>
        <p:nvPicPr>
          <p:cNvPr id="7" name="Picture 6"/>
          <p:cNvPicPr>
            <a:picLocks noChangeAspect="1"/>
          </p:cNvPicPr>
          <p:nvPr/>
        </p:nvPicPr>
        <p:blipFill>
          <a:blip r:embed="rId5"/>
          <a:stretch>
            <a:fillRect/>
          </a:stretch>
        </p:blipFill>
        <p:spPr>
          <a:xfrm>
            <a:off x="209550" y="1522616"/>
            <a:ext cx="10401300" cy="609600"/>
          </a:xfrm>
          <a:prstGeom prst="rect">
            <a:avLst/>
          </a:prstGeom>
        </p:spPr>
      </p:pic>
      <p:pic>
        <p:nvPicPr>
          <p:cNvPr id="8" name="Picture 7"/>
          <p:cNvPicPr>
            <a:picLocks noChangeAspect="1"/>
          </p:cNvPicPr>
          <p:nvPr/>
        </p:nvPicPr>
        <p:blipFill>
          <a:blip r:embed="rId6"/>
          <a:stretch>
            <a:fillRect/>
          </a:stretch>
        </p:blipFill>
        <p:spPr>
          <a:xfrm>
            <a:off x="1653088" y="2539666"/>
            <a:ext cx="2124075" cy="1104900"/>
          </a:xfrm>
          <a:prstGeom prst="rect">
            <a:avLst/>
          </a:prstGeom>
        </p:spPr>
      </p:pic>
      <p:pic>
        <p:nvPicPr>
          <p:cNvPr id="9" name="Picture 8"/>
          <p:cNvPicPr>
            <a:picLocks noChangeAspect="1"/>
          </p:cNvPicPr>
          <p:nvPr/>
        </p:nvPicPr>
        <p:blipFill>
          <a:blip r:embed="rId7"/>
          <a:stretch>
            <a:fillRect/>
          </a:stretch>
        </p:blipFill>
        <p:spPr>
          <a:xfrm>
            <a:off x="3777163" y="2206782"/>
            <a:ext cx="1733550" cy="1724025"/>
          </a:xfrm>
          <a:prstGeom prst="rect">
            <a:avLst/>
          </a:prstGeom>
        </p:spPr>
      </p:pic>
      <p:pic>
        <p:nvPicPr>
          <p:cNvPr id="10" name="Picture 9"/>
          <p:cNvPicPr>
            <a:picLocks noChangeAspect="1"/>
          </p:cNvPicPr>
          <p:nvPr/>
        </p:nvPicPr>
        <p:blipFill>
          <a:blip r:embed="rId8"/>
          <a:stretch>
            <a:fillRect/>
          </a:stretch>
        </p:blipFill>
        <p:spPr>
          <a:xfrm>
            <a:off x="2145130" y="4263691"/>
            <a:ext cx="1885950" cy="1057275"/>
          </a:xfrm>
          <a:prstGeom prst="rect">
            <a:avLst/>
          </a:prstGeom>
        </p:spPr>
      </p:pic>
      <p:pic>
        <p:nvPicPr>
          <p:cNvPr id="11" name="Picture 10"/>
          <p:cNvPicPr>
            <a:picLocks noChangeAspect="1"/>
          </p:cNvPicPr>
          <p:nvPr/>
        </p:nvPicPr>
        <p:blipFill>
          <a:blip r:embed="rId9"/>
          <a:stretch>
            <a:fillRect/>
          </a:stretch>
        </p:blipFill>
        <p:spPr>
          <a:xfrm>
            <a:off x="3808244" y="3803483"/>
            <a:ext cx="1495425" cy="1657350"/>
          </a:xfrm>
          <a:prstGeom prst="rect">
            <a:avLst/>
          </a:prstGeom>
        </p:spPr>
      </p:pic>
      <p:pic>
        <p:nvPicPr>
          <p:cNvPr id="12" name="Picture 11"/>
          <p:cNvPicPr>
            <a:picLocks noChangeAspect="1"/>
          </p:cNvPicPr>
          <p:nvPr/>
        </p:nvPicPr>
        <p:blipFill>
          <a:blip r:embed="rId10"/>
          <a:stretch>
            <a:fillRect/>
          </a:stretch>
        </p:blipFill>
        <p:spPr>
          <a:xfrm>
            <a:off x="5616992" y="2317953"/>
            <a:ext cx="2257425" cy="847725"/>
          </a:xfrm>
          <a:prstGeom prst="rect">
            <a:avLst/>
          </a:prstGeom>
        </p:spPr>
      </p:pic>
      <p:pic>
        <p:nvPicPr>
          <p:cNvPr id="13" name="Picture 12"/>
          <p:cNvPicPr>
            <a:picLocks noChangeAspect="1"/>
          </p:cNvPicPr>
          <p:nvPr/>
        </p:nvPicPr>
        <p:blipFill>
          <a:blip r:embed="rId11"/>
          <a:stretch>
            <a:fillRect/>
          </a:stretch>
        </p:blipFill>
        <p:spPr>
          <a:xfrm>
            <a:off x="5510713" y="4266573"/>
            <a:ext cx="2276475" cy="781050"/>
          </a:xfrm>
          <a:prstGeom prst="rect">
            <a:avLst/>
          </a:prstGeom>
        </p:spPr>
      </p:pic>
      <p:pic>
        <p:nvPicPr>
          <p:cNvPr id="14" name="Picture 13"/>
          <p:cNvPicPr>
            <a:picLocks noChangeAspect="1"/>
          </p:cNvPicPr>
          <p:nvPr/>
        </p:nvPicPr>
        <p:blipFill>
          <a:blip r:embed="rId12"/>
          <a:stretch>
            <a:fillRect/>
          </a:stretch>
        </p:blipFill>
        <p:spPr>
          <a:xfrm>
            <a:off x="8163926" y="1937332"/>
            <a:ext cx="1828800" cy="1304925"/>
          </a:xfrm>
          <a:prstGeom prst="rect">
            <a:avLst/>
          </a:prstGeom>
        </p:spPr>
      </p:pic>
      <p:pic>
        <p:nvPicPr>
          <p:cNvPr id="15" name="Picture 14"/>
          <p:cNvPicPr>
            <a:picLocks noChangeAspect="1"/>
          </p:cNvPicPr>
          <p:nvPr/>
        </p:nvPicPr>
        <p:blipFill>
          <a:blip r:embed="rId13"/>
          <a:stretch>
            <a:fillRect/>
          </a:stretch>
        </p:blipFill>
        <p:spPr>
          <a:xfrm>
            <a:off x="8163926" y="3203778"/>
            <a:ext cx="1828800" cy="466725"/>
          </a:xfrm>
          <a:prstGeom prst="rect">
            <a:avLst/>
          </a:prstGeom>
        </p:spPr>
      </p:pic>
    </p:spTree>
    <p:extLst>
      <p:ext uri="{BB962C8B-B14F-4D97-AF65-F5344CB8AC3E}">
        <p14:creationId xmlns:p14="http://schemas.microsoft.com/office/powerpoint/2010/main" val="260592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1739" y="1001248"/>
            <a:ext cx="11785935" cy="5219078"/>
          </a:xfrm>
          <a:prstGeom prst="rect">
            <a:avLst/>
          </a:prstGeom>
        </p:spPr>
      </p:pic>
      <p:pic>
        <p:nvPicPr>
          <p:cNvPr id="3" name="Picture 2"/>
          <p:cNvPicPr>
            <a:picLocks noChangeAspect="1"/>
          </p:cNvPicPr>
          <p:nvPr/>
        </p:nvPicPr>
        <p:blipFill>
          <a:blip r:embed="rId3"/>
          <a:stretch>
            <a:fillRect/>
          </a:stretch>
        </p:blipFill>
        <p:spPr>
          <a:xfrm>
            <a:off x="1713245" y="2488281"/>
            <a:ext cx="2124075" cy="1104900"/>
          </a:xfrm>
          <a:prstGeom prst="rect">
            <a:avLst/>
          </a:prstGeom>
        </p:spPr>
      </p:pic>
      <p:pic>
        <p:nvPicPr>
          <p:cNvPr id="4" name="Picture 3"/>
          <p:cNvPicPr>
            <a:picLocks noChangeAspect="1"/>
          </p:cNvPicPr>
          <p:nvPr/>
        </p:nvPicPr>
        <p:blipFill>
          <a:blip r:embed="rId4"/>
          <a:stretch>
            <a:fillRect/>
          </a:stretch>
        </p:blipFill>
        <p:spPr>
          <a:xfrm>
            <a:off x="4089982" y="1316706"/>
            <a:ext cx="1733550" cy="1724025"/>
          </a:xfrm>
          <a:prstGeom prst="rect">
            <a:avLst/>
          </a:prstGeom>
        </p:spPr>
      </p:pic>
      <p:pic>
        <p:nvPicPr>
          <p:cNvPr id="5" name="Picture 4"/>
          <p:cNvPicPr>
            <a:picLocks noChangeAspect="1"/>
          </p:cNvPicPr>
          <p:nvPr/>
        </p:nvPicPr>
        <p:blipFill>
          <a:blip r:embed="rId5"/>
          <a:stretch>
            <a:fillRect/>
          </a:stretch>
        </p:blipFill>
        <p:spPr>
          <a:xfrm>
            <a:off x="2433888" y="4440787"/>
            <a:ext cx="1885950" cy="1057275"/>
          </a:xfrm>
          <a:prstGeom prst="rect">
            <a:avLst/>
          </a:prstGeom>
        </p:spPr>
      </p:pic>
      <p:pic>
        <p:nvPicPr>
          <p:cNvPr id="6" name="Picture 5"/>
          <p:cNvPicPr>
            <a:picLocks noChangeAspect="1"/>
          </p:cNvPicPr>
          <p:nvPr/>
        </p:nvPicPr>
        <p:blipFill>
          <a:blip r:embed="rId6"/>
          <a:stretch>
            <a:fillRect/>
          </a:stretch>
        </p:blipFill>
        <p:spPr>
          <a:xfrm>
            <a:off x="4209045" y="4414447"/>
            <a:ext cx="1495425" cy="1657350"/>
          </a:xfrm>
          <a:prstGeom prst="rect">
            <a:avLst/>
          </a:prstGeom>
        </p:spPr>
      </p:pic>
      <p:pic>
        <p:nvPicPr>
          <p:cNvPr id="7" name="Picture 6"/>
          <p:cNvPicPr>
            <a:picLocks noChangeAspect="1"/>
          </p:cNvPicPr>
          <p:nvPr/>
        </p:nvPicPr>
        <p:blipFill>
          <a:blip r:embed="rId7"/>
          <a:stretch>
            <a:fillRect/>
          </a:stretch>
        </p:blipFill>
        <p:spPr>
          <a:xfrm>
            <a:off x="5704470" y="1316706"/>
            <a:ext cx="2705100" cy="885825"/>
          </a:xfrm>
          <a:prstGeom prst="rect">
            <a:avLst/>
          </a:prstGeom>
        </p:spPr>
      </p:pic>
      <p:pic>
        <p:nvPicPr>
          <p:cNvPr id="9" name="Picture 8"/>
          <p:cNvPicPr>
            <a:picLocks noChangeAspect="1"/>
          </p:cNvPicPr>
          <p:nvPr/>
        </p:nvPicPr>
        <p:blipFill>
          <a:blip r:embed="rId8"/>
          <a:stretch>
            <a:fillRect/>
          </a:stretch>
        </p:blipFill>
        <p:spPr>
          <a:xfrm>
            <a:off x="5697328" y="2412833"/>
            <a:ext cx="2524125" cy="904875"/>
          </a:xfrm>
          <a:prstGeom prst="rect">
            <a:avLst/>
          </a:prstGeom>
        </p:spPr>
      </p:pic>
      <p:pic>
        <p:nvPicPr>
          <p:cNvPr id="10" name="Picture 9"/>
          <p:cNvPicPr>
            <a:picLocks noChangeAspect="1"/>
          </p:cNvPicPr>
          <p:nvPr/>
        </p:nvPicPr>
        <p:blipFill>
          <a:blip r:embed="rId9"/>
          <a:stretch>
            <a:fillRect/>
          </a:stretch>
        </p:blipFill>
        <p:spPr>
          <a:xfrm>
            <a:off x="8669756" y="1445293"/>
            <a:ext cx="723900" cy="314325"/>
          </a:xfrm>
          <a:prstGeom prst="rect">
            <a:avLst/>
          </a:prstGeom>
        </p:spPr>
      </p:pic>
      <p:pic>
        <p:nvPicPr>
          <p:cNvPr id="12" name="Picture 11"/>
          <p:cNvPicPr>
            <a:picLocks noChangeAspect="1"/>
          </p:cNvPicPr>
          <p:nvPr/>
        </p:nvPicPr>
        <p:blipFill>
          <a:blip r:embed="rId10"/>
          <a:stretch>
            <a:fillRect/>
          </a:stretch>
        </p:blipFill>
        <p:spPr>
          <a:xfrm>
            <a:off x="8622131" y="2655720"/>
            <a:ext cx="771525" cy="419100"/>
          </a:xfrm>
          <a:prstGeom prst="rect">
            <a:avLst/>
          </a:prstGeom>
        </p:spPr>
      </p:pic>
      <p:pic>
        <p:nvPicPr>
          <p:cNvPr id="13" name="Picture 12"/>
          <p:cNvPicPr>
            <a:picLocks noChangeAspect="1"/>
          </p:cNvPicPr>
          <p:nvPr/>
        </p:nvPicPr>
        <p:blipFill>
          <a:blip r:embed="rId11"/>
          <a:stretch>
            <a:fillRect/>
          </a:stretch>
        </p:blipFill>
        <p:spPr>
          <a:xfrm>
            <a:off x="5611603" y="3947110"/>
            <a:ext cx="2609850" cy="933450"/>
          </a:xfrm>
          <a:prstGeom prst="rect">
            <a:avLst/>
          </a:prstGeom>
        </p:spPr>
      </p:pic>
      <p:pic>
        <p:nvPicPr>
          <p:cNvPr id="14" name="Picture 13"/>
          <p:cNvPicPr>
            <a:picLocks noChangeAspect="1"/>
          </p:cNvPicPr>
          <p:nvPr/>
        </p:nvPicPr>
        <p:blipFill>
          <a:blip r:embed="rId12"/>
          <a:stretch>
            <a:fillRect/>
          </a:stretch>
        </p:blipFill>
        <p:spPr>
          <a:xfrm>
            <a:off x="5704470" y="5093249"/>
            <a:ext cx="2305050" cy="809625"/>
          </a:xfrm>
          <a:prstGeom prst="rect">
            <a:avLst/>
          </a:prstGeom>
        </p:spPr>
      </p:pic>
      <p:pic>
        <p:nvPicPr>
          <p:cNvPr id="15" name="Picture 14"/>
          <p:cNvPicPr>
            <a:picLocks noChangeAspect="1"/>
          </p:cNvPicPr>
          <p:nvPr/>
        </p:nvPicPr>
        <p:blipFill>
          <a:blip r:embed="rId13"/>
          <a:stretch>
            <a:fillRect/>
          </a:stretch>
        </p:blipFill>
        <p:spPr>
          <a:xfrm>
            <a:off x="8616617" y="4147510"/>
            <a:ext cx="695325" cy="333375"/>
          </a:xfrm>
          <a:prstGeom prst="rect">
            <a:avLst/>
          </a:prstGeom>
        </p:spPr>
      </p:pic>
      <p:pic>
        <p:nvPicPr>
          <p:cNvPr id="16" name="Picture 15"/>
          <p:cNvPicPr>
            <a:picLocks noChangeAspect="1"/>
          </p:cNvPicPr>
          <p:nvPr/>
        </p:nvPicPr>
        <p:blipFill>
          <a:blip r:embed="rId14"/>
          <a:stretch>
            <a:fillRect/>
          </a:stretch>
        </p:blipFill>
        <p:spPr>
          <a:xfrm>
            <a:off x="8616617" y="5377362"/>
            <a:ext cx="676275" cy="352425"/>
          </a:xfrm>
          <a:prstGeom prst="rect">
            <a:avLst/>
          </a:prstGeom>
        </p:spPr>
      </p:pic>
      <p:pic>
        <p:nvPicPr>
          <p:cNvPr id="17" name="Picture 16"/>
          <p:cNvPicPr>
            <a:picLocks noChangeAspect="1"/>
          </p:cNvPicPr>
          <p:nvPr/>
        </p:nvPicPr>
        <p:blipFill>
          <a:blip r:embed="rId15"/>
          <a:stretch>
            <a:fillRect/>
          </a:stretch>
        </p:blipFill>
        <p:spPr>
          <a:xfrm>
            <a:off x="5792575" y="523004"/>
            <a:ext cx="4838700" cy="476250"/>
          </a:xfrm>
          <a:prstGeom prst="rect">
            <a:avLst/>
          </a:prstGeom>
        </p:spPr>
      </p:pic>
      <p:sp>
        <p:nvSpPr>
          <p:cNvPr id="18" name="Rectangle 17"/>
          <p:cNvSpPr/>
          <p:nvPr/>
        </p:nvSpPr>
        <p:spPr>
          <a:xfrm>
            <a:off x="447675" y="6320189"/>
            <a:ext cx="11454062" cy="400110"/>
          </a:xfrm>
          <a:prstGeom prst="rect">
            <a:avLst/>
          </a:prstGeom>
          <a:solidFill>
            <a:srgbClr val="FFFF00"/>
          </a:solidFill>
        </p:spPr>
        <p:txBody>
          <a:bodyPr wrap="square">
            <a:spAutoFit/>
          </a:bodyPr>
          <a:lstStyle/>
          <a:p>
            <a:r>
              <a:rPr lang="en-US" sz="2000" b="1" dirty="0">
                <a:solidFill>
                  <a:srgbClr val="FF0000"/>
                </a:solidFill>
                <a:latin typeface="VectoraLTStd-Roman"/>
              </a:rPr>
              <a:t>The procedure for solving a tree is called “rolling back” or “folding back” </a:t>
            </a:r>
            <a:r>
              <a:rPr lang="en-US" sz="2000" b="1" dirty="0" smtClean="0">
                <a:solidFill>
                  <a:srgbClr val="FF0000"/>
                </a:solidFill>
                <a:latin typeface="VectoraLTStd-Roman"/>
              </a:rPr>
              <a:t>the tree</a:t>
            </a:r>
            <a:r>
              <a:rPr lang="en-US" sz="2000" b="1" dirty="0">
                <a:solidFill>
                  <a:srgbClr val="FF0000"/>
                </a:solidFill>
                <a:latin typeface="VectoraLTStd-Roman"/>
              </a:rPr>
              <a:t>.</a:t>
            </a:r>
            <a:endParaRPr lang="en-US" sz="2000" b="1" dirty="0">
              <a:solidFill>
                <a:srgbClr val="FF0000"/>
              </a:solidFill>
            </a:endParaRPr>
          </a:p>
        </p:txBody>
      </p:sp>
      <p:pic>
        <p:nvPicPr>
          <p:cNvPr id="19" name="Picture 18"/>
          <p:cNvPicPr>
            <a:picLocks noChangeAspect="1"/>
          </p:cNvPicPr>
          <p:nvPr/>
        </p:nvPicPr>
        <p:blipFill>
          <a:blip r:embed="rId16"/>
          <a:stretch>
            <a:fillRect/>
          </a:stretch>
        </p:blipFill>
        <p:spPr>
          <a:xfrm>
            <a:off x="6975680" y="1943315"/>
            <a:ext cx="4000500" cy="371475"/>
          </a:xfrm>
          <a:prstGeom prst="rect">
            <a:avLst/>
          </a:prstGeom>
        </p:spPr>
      </p:pic>
      <p:pic>
        <p:nvPicPr>
          <p:cNvPr id="20" name="Picture 19"/>
          <p:cNvPicPr>
            <a:picLocks noChangeAspect="1"/>
          </p:cNvPicPr>
          <p:nvPr/>
        </p:nvPicPr>
        <p:blipFill>
          <a:blip r:embed="rId17"/>
          <a:stretch>
            <a:fillRect/>
          </a:stretch>
        </p:blipFill>
        <p:spPr>
          <a:xfrm>
            <a:off x="6975680" y="4690566"/>
            <a:ext cx="3914775" cy="390525"/>
          </a:xfrm>
          <a:prstGeom prst="rect">
            <a:avLst/>
          </a:prstGeom>
        </p:spPr>
      </p:pic>
      <p:pic>
        <p:nvPicPr>
          <p:cNvPr id="21" name="Picture 20"/>
          <p:cNvPicPr>
            <a:picLocks noChangeAspect="1"/>
          </p:cNvPicPr>
          <p:nvPr/>
        </p:nvPicPr>
        <p:blipFill>
          <a:blip r:embed="rId18"/>
          <a:stretch>
            <a:fillRect/>
          </a:stretch>
        </p:blipFill>
        <p:spPr>
          <a:xfrm>
            <a:off x="6684671" y="1831055"/>
            <a:ext cx="3333750" cy="695325"/>
          </a:xfrm>
          <a:prstGeom prst="rect">
            <a:avLst/>
          </a:prstGeom>
        </p:spPr>
      </p:pic>
      <p:pic>
        <p:nvPicPr>
          <p:cNvPr id="22" name="Picture 21"/>
          <p:cNvPicPr>
            <a:picLocks noChangeAspect="1"/>
          </p:cNvPicPr>
          <p:nvPr/>
        </p:nvPicPr>
        <p:blipFill>
          <a:blip r:embed="rId19"/>
          <a:stretch>
            <a:fillRect/>
          </a:stretch>
        </p:blipFill>
        <p:spPr>
          <a:xfrm>
            <a:off x="6471987" y="4575692"/>
            <a:ext cx="3295650" cy="695325"/>
          </a:xfrm>
          <a:prstGeom prst="rect">
            <a:avLst/>
          </a:prstGeom>
        </p:spPr>
      </p:pic>
      <p:pic>
        <p:nvPicPr>
          <p:cNvPr id="23" name="Picture 22"/>
          <p:cNvPicPr>
            <a:picLocks noChangeAspect="1"/>
          </p:cNvPicPr>
          <p:nvPr/>
        </p:nvPicPr>
        <p:blipFill>
          <a:blip r:embed="rId20"/>
          <a:stretch>
            <a:fillRect/>
          </a:stretch>
        </p:blipFill>
        <p:spPr>
          <a:xfrm>
            <a:off x="10018421" y="4413835"/>
            <a:ext cx="733425" cy="990600"/>
          </a:xfrm>
          <a:prstGeom prst="rect">
            <a:avLst/>
          </a:prstGeom>
        </p:spPr>
      </p:pic>
      <p:pic>
        <p:nvPicPr>
          <p:cNvPr id="24" name="Picture 23"/>
          <p:cNvPicPr>
            <a:picLocks noChangeAspect="1"/>
          </p:cNvPicPr>
          <p:nvPr/>
        </p:nvPicPr>
        <p:blipFill>
          <a:blip r:embed="rId21"/>
          <a:stretch>
            <a:fillRect/>
          </a:stretch>
        </p:blipFill>
        <p:spPr>
          <a:xfrm>
            <a:off x="10976180" y="4690566"/>
            <a:ext cx="1066800" cy="409575"/>
          </a:xfrm>
          <a:prstGeom prst="rect">
            <a:avLst/>
          </a:prstGeom>
        </p:spPr>
      </p:pic>
    </p:spTree>
    <p:extLst>
      <p:ext uri="{BB962C8B-B14F-4D97-AF65-F5344CB8AC3E}">
        <p14:creationId xmlns:p14="http://schemas.microsoft.com/office/powerpoint/2010/main" val="85671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0-#ppt_w/2"/>
                                          </p:val>
                                        </p:tav>
                                        <p:tav tm="100000">
                                          <p:val>
                                            <p:strVal val="#ppt_x"/>
                                          </p:val>
                                        </p:tav>
                                      </p:tavLst>
                                    </p:anim>
                                    <p:anim calcmode="lin" valueType="num">
                                      <p:cBhvr additive="base">
                                        <p:cTn id="7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fade">
                                      <p:cBhvr>
                                        <p:cTn id="93" dur="500"/>
                                        <p:tgtEl>
                                          <p:spTgt spid="2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fade">
                                      <p:cBhvr>
                                        <p:cTn id="98" dur="500"/>
                                        <p:tgtEl>
                                          <p:spTgt spid="22"/>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fade">
                                      <p:cBhvr>
                                        <p:cTn id="103" dur="500"/>
                                        <p:tgtEl>
                                          <p:spTgt spid="2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fade">
                                      <p:cBhvr>
                                        <p:cTn id="10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The risk </a:t>
            </a:r>
            <a:r>
              <a:rPr lang="en-US" b="1" dirty="0" smtClean="0"/>
              <a:t>register (the risk log).</a:t>
            </a:r>
            <a:endParaRPr lang="en-US" dirty="0"/>
          </a:p>
        </p:txBody>
      </p:sp>
      <p:sp>
        <p:nvSpPr>
          <p:cNvPr id="6" name="Content Placeholder 5"/>
          <p:cNvSpPr>
            <a:spLocks noGrp="1"/>
          </p:cNvSpPr>
          <p:nvPr>
            <p:ph idx="1"/>
          </p:nvPr>
        </p:nvSpPr>
        <p:spPr>
          <a:xfrm>
            <a:off x="680321" y="2469221"/>
            <a:ext cx="10472953" cy="2331379"/>
          </a:xfrm>
        </p:spPr>
        <p:txBody>
          <a:bodyPr>
            <a:normAutofit/>
          </a:bodyPr>
          <a:lstStyle/>
          <a:p>
            <a:r>
              <a:rPr lang="en-US" sz="2800" dirty="0"/>
              <a:t>As a project or risk manager, you should view the risk register as the key management tool for you and your team to manage your project risks. </a:t>
            </a:r>
            <a:endParaRPr lang="en-US" sz="2800" dirty="0">
              <a:solidFill>
                <a:srgbClr val="FFFF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6761" y="3335863"/>
            <a:ext cx="4720389" cy="3522137"/>
          </a:xfrm>
          <a:prstGeom prst="rect">
            <a:avLst/>
          </a:prstGeom>
        </p:spPr>
      </p:pic>
    </p:spTree>
    <p:extLst>
      <p:ext uri="{BB962C8B-B14F-4D97-AF65-F5344CB8AC3E}">
        <p14:creationId xmlns:p14="http://schemas.microsoft.com/office/powerpoint/2010/main" val="380719797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0433" y="453345"/>
            <a:ext cx="9210675" cy="581025"/>
          </a:xfrm>
          <a:prstGeom prst="rect">
            <a:avLst/>
          </a:prstGeom>
        </p:spPr>
      </p:pic>
      <p:pic>
        <p:nvPicPr>
          <p:cNvPr id="3" name="Picture 2"/>
          <p:cNvPicPr>
            <a:picLocks noChangeAspect="1"/>
          </p:cNvPicPr>
          <p:nvPr/>
        </p:nvPicPr>
        <p:blipFill>
          <a:blip r:embed="rId3"/>
          <a:stretch>
            <a:fillRect/>
          </a:stretch>
        </p:blipFill>
        <p:spPr>
          <a:xfrm>
            <a:off x="750432" y="1034370"/>
            <a:ext cx="9210675" cy="1047750"/>
          </a:xfrm>
          <a:prstGeom prst="rect">
            <a:avLst/>
          </a:prstGeom>
        </p:spPr>
      </p:pic>
      <p:pic>
        <p:nvPicPr>
          <p:cNvPr id="4" name="Picture 3"/>
          <p:cNvPicPr>
            <a:picLocks noChangeAspect="1"/>
          </p:cNvPicPr>
          <p:nvPr/>
        </p:nvPicPr>
        <p:blipFill>
          <a:blip r:embed="rId4"/>
          <a:stretch>
            <a:fillRect/>
          </a:stretch>
        </p:blipFill>
        <p:spPr>
          <a:xfrm>
            <a:off x="750431" y="2082120"/>
            <a:ext cx="9210676" cy="752475"/>
          </a:xfrm>
          <a:prstGeom prst="rect">
            <a:avLst/>
          </a:prstGeom>
        </p:spPr>
      </p:pic>
      <p:pic>
        <p:nvPicPr>
          <p:cNvPr id="5" name="Picture 4"/>
          <p:cNvPicPr>
            <a:picLocks noChangeAspect="1"/>
          </p:cNvPicPr>
          <p:nvPr/>
        </p:nvPicPr>
        <p:blipFill>
          <a:blip r:embed="rId5"/>
          <a:stretch>
            <a:fillRect/>
          </a:stretch>
        </p:blipFill>
        <p:spPr>
          <a:xfrm>
            <a:off x="750429" y="2834595"/>
            <a:ext cx="9210677" cy="981075"/>
          </a:xfrm>
          <a:prstGeom prst="rect">
            <a:avLst/>
          </a:prstGeom>
        </p:spPr>
      </p:pic>
      <p:pic>
        <p:nvPicPr>
          <p:cNvPr id="6" name="Picture 5"/>
          <p:cNvPicPr>
            <a:picLocks noChangeAspect="1"/>
          </p:cNvPicPr>
          <p:nvPr/>
        </p:nvPicPr>
        <p:blipFill>
          <a:blip r:embed="rId6"/>
          <a:stretch>
            <a:fillRect/>
          </a:stretch>
        </p:blipFill>
        <p:spPr>
          <a:xfrm>
            <a:off x="750429" y="3815670"/>
            <a:ext cx="9210677" cy="676275"/>
          </a:xfrm>
          <a:prstGeom prst="rect">
            <a:avLst/>
          </a:prstGeom>
        </p:spPr>
      </p:pic>
      <p:pic>
        <p:nvPicPr>
          <p:cNvPr id="7" name="Picture 6"/>
          <p:cNvPicPr>
            <a:picLocks noChangeAspect="1"/>
          </p:cNvPicPr>
          <p:nvPr/>
        </p:nvPicPr>
        <p:blipFill>
          <a:blip r:embed="rId7"/>
          <a:stretch>
            <a:fillRect/>
          </a:stretch>
        </p:blipFill>
        <p:spPr>
          <a:xfrm>
            <a:off x="750429" y="4491945"/>
            <a:ext cx="9210678" cy="611574"/>
          </a:xfrm>
          <a:prstGeom prst="rect">
            <a:avLst/>
          </a:prstGeom>
        </p:spPr>
      </p:pic>
    </p:spTree>
    <p:extLst>
      <p:ext uri="{BB962C8B-B14F-4D97-AF65-F5344CB8AC3E}">
        <p14:creationId xmlns:p14="http://schemas.microsoft.com/office/powerpoint/2010/main" val="282539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Example on Decision Tree :</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352391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6246" y="0"/>
            <a:ext cx="11601450" cy="1485900"/>
          </a:xfrm>
          <a:prstGeom prst="rect">
            <a:avLst/>
          </a:prstGeom>
        </p:spPr>
      </p:pic>
      <p:pic>
        <p:nvPicPr>
          <p:cNvPr id="5" name="Picture 4"/>
          <p:cNvPicPr>
            <a:picLocks noChangeAspect="1"/>
          </p:cNvPicPr>
          <p:nvPr/>
        </p:nvPicPr>
        <p:blipFill>
          <a:blip r:embed="rId3"/>
          <a:stretch>
            <a:fillRect/>
          </a:stretch>
        </p:blipFill>
        <p:spPr>
          <a:xfrm>
            <a:off x="266246" y="1485900"/>
            <a:ext cx="11582400" cy="5038725"/>
          </a:xfrm>
          <a:prstGeom prst="rect">
            <a:avLst/>
          </a:prstGeom>
        </p:spPr>
      </p:pic>
      <p:pic>
        <p:nvPicPr>
          <p:cNvPr id="6" name="Picture 5"/>
          <p:cNvPicPr>
            <a:picLocks noChangeAspect="1"/>
          </p:cNvPicPr>
          <p:nvPr/>
        </p:nvPicPr>
        <p:blipFill>
          <a:blip r:embed="rId4"/>
          <a:stretch>
            <a:fillRect/>
          </a:stretch>
        </p:blipFill>
        <p:spPr>
          <a:xfrm>
            <a:off x="4851626" y="3830183"/>
            <a:ext cx="5362575" cy="1781175"/>
          </a:xfrm>
          <a:prstGeom prst="rect">
            <a:avLst/>
          </a:prstGeom>
        </p:spPr>
      </p:pic>
      <p:pic>
        <p:nvPicPr>
          <p:cNvPr id="7" name="Picture 6"/>
          <p:cNvPicPr>
            <a:picLocks noChangeAspect="1"/>
          </p:cNvPicPr>
          <p:nvPr/>
        </p:nvPicPr>
        <p:blipFill>
          <a:blip r:embed="rId5"/>
          <a:stretch>
            <a:fillRect/>
          </a:stretch>
        </p:blipFill>
        <p:spPr>
          <a:xfrm>
            <a:off x="4851626" y="4005262"/>
            <a:ext cx="3638550" cy="2295525"/>
          </a:xfrm>
          <a:prstGeom prst="rect">
            <a:avLst/>
          </a:prstGeom>
        </p:spPr>
      </p:pic>
    </p:spTree>
    <p:extLst>
      <p:ext uri="{BB962C8B-B14F-4D97-AF65-F5344CB8AC3E}">
        <p14:creationId xmlns:p14="http://schemas.microsoft.com/office/powerpoint/2010/main" val="359287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5968" y="0"/>
            <a:ext cx="11487150" cy="1419225"/>
          </a:xfrm>
          <a:prstGeom prst="rect">
            <a:avLst/>
          </a:prstGeom>
        </p:spPr>
      </p:pic>
      <p:pic>
        <p:nvPicPr>
          <p:cNvPr id="3" name="Picture 2"/>
          <p:cNvPicPr>
            <a:picLocks noChangeAspect="1"/>
          </p:cNvPicPr>
          <p:nvPr/>
        </p:nvPicPr>
        <p:blipFill>
          <a:blip r:embed="rId3"/>
          <a:stretch>
            <a:fillRect/>
          </a:stretch>
        </p:blipFill>
        <p:spPr>
          <a:xfrm>
            <a:off x="395968" y="1419225"/>
            <a:ext cx="11487150" cy="3267075"/>
          </a:xfrm>
          <a:prstGeom prst="rect">
            <a:avLst/>
          </a:prstGeom>
        </p:spPr>
      </p:pic>
      <p:pic>
        <p:nvPicPr>
          <p:cNvPr id="4" name="Picture 3"/>
          <p:cNvPicPr>
            <a:picLocks noChangeAspect="1"/>
          </p:cNvPicPr>
          <p:nvPr/>
        </p:nvPicPr>
        <p:blipFill>
          <a:blip r:embed="rId4"/>
          <a:stretch>
            <a:fillRect/>
          </a:stretch>
        </p:blipFill>
        <p:spPr>
          <a:xfrm>
            <a:off x="1164318" y="1419225"/>
            <a:ext cx="10153650" cy="1752600"/>
          </a:xfrm>
          <a:prstGeom prst="rect">
            <a:avLst/>
          </a:prstGeom>
        </p:spPr>
      </p:pic>
      <p:pic>
        <p:nvPicPr>
          <p:cNvPr id="5" name="Picture 4"/>
          <p:cNvPicPr>
            <a:picLocks noChangeAspect="1"/>
          </p:cNvPicPr>
          <p:nvPr/>
        </p:nvPicPr>
        <p:blipFill>
          <a:blip r:embed="rId5"/>
          <a:stretch>
            <a:fillRect/>
          </a:stretch>
        </p:blipFill>
        <p:spPr>
          <a:xfrm>
            <a:off x="1164318" y="3052762"/>
            <a:ext cx="6400800" cy="1638300"/>
          </a:xfrm>
          <a:prstGeom prst="rect">
            <a:avLst/>
          </a:prstGeom>
        </p:spPr>
      </p:pic>
      <p:pic>
        <p:nvPicPr>
          <p:cNvPr id="6" name="Picture 5"/>
          <p:cNvPicPr>
            <a:picLocks noChangeAspect="1"/>
          </p:cNvPicPr>
          <p:nvPr/>
        </p:nvPicPr>
        <p:blipFill>
          <a:blip r:embed="rId6"/>
          <a:stretch>
            <a:fillRect/>
          </a:stretch>
        </p:blipFill>
        <p:spPr>
          <a:xfrm>
            <a:off x="395968" y="4633912"/>
            <a:ext cx="11487150" cy="1685925"/>
          </a:xfrm>
          <a:prstGeom prst="rect">
            <a:avLst/>
          </a:prstGeom>
        </p:spPr>
      </p:pic>
    </p:spTree>
    <p:extLst>
      <p:ext uri="{BB962C8B-B14F-4D97-AF65-F5344CB8AC3E}">
        <p14:creationId xmlns:p14="http://schemas.microsoft.com/office/powerpoint/2010/main" val="143417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0323" y="0"/>
            <a:ext cx="10982325" cy="2057400"/>
          </a:xfrm>
          <a:prstGeom prst="rect">
            <a:avLst/>
          </a:prstGeom>
        </p:spPr>
      </p:pic>
      <p:pic>
        <p:nvPicPr>
          <p:cNvPr id="3" name="Picture 2"/>
          <p:cNvPicPr>
            <a:picLocks noChangeAspect="1"/>
          </p:cNvPicPr>
          <p:nvPr/>
        </p:nvPicPr>
        <p:blipFill>
          <a:blip r:embed="rId3"/>
          <a:stretch>
            <a:fillRect/>
          </a:stretch>
        </p:blipFill>
        <p:spPr>
          <a:xfrm>
            <a:off x="590323" y="2057400"/>
            <a:ext cx="10982325" cy="3657600"/>
          </a:xfrm>
          <a:prstGeom prst="rect">
            <a:avLst/>
          </a:prstGeom>
        </p:spPr>
      </p:pic>
      <p:pic>
        <p:nvPicPr>
          <p:cNvPr id="4" name="Picture 3"/>
          <p:cNvPicPr>
            <a:picLocks noChangeAspect="1"/>
          </p:cNvPicPr>
          <p:nvPr/>
        </p:nvPicPr>
        <p:blipFill>
          <a:blip r:embed="rId4"/>
          <a:stretch>
            <a:fillRect/>
          </a:stretch>
        </p:blipFill>
        <p:spPr>
          <a:xfrm>
            <a:off x="3271383" y="1718809"/>
            <a:ext cx="3152775" cy="1533525"/>
          </a:xfrm>
          <a:prstGeom prst="rect">
            <a:avLst/>
          </a:prstGeom>
        </p:spPr>
      </p:pic>
      <p:pic>
        <p:nvPicPr>
          <p:cNvPr id="5" name="Picture 4"/>
          <p:cNvPicPr>
            <a:picLocks noChangeAspect="1"/>
          </p:cNvPicPr>
          <p:nvPr/>
        </p:nvPicPr>
        <p:blipFill>
          <a:blip r:embed="rId5"/>
          <a:stretch>
            <a:fillRect/>
          </a:stretch>
        </p:blipFill>
        <p:spPr>
          <a:xfrm>
            <a:off x="6081485" y="1471612"/>
            <a:ext cx="771525" cy="1609725"/>
          </a:xfrm>
          <a:prstGeom prst="rect">
            <a:avLst/>
          </a:prstGeom>
        </p:spPr>
      </p:pic>
      <p:pic>
        <p:nvPicPr>
          <p:cNvPr id="6" name="Picture 5"/>
          <p:cNvPicPr>
            <a:picLocks noChangeAspect="1"/>
          </p:cNvPicPr>
          <p:nvPr/>
        </p:nvPicPr>
        <p:blipFill>
          <a:blip r:embed="rId6"/>
          <a:stretch>
            <a:fillRect/>
          </a:stretch>
        </p:blipFill>
        <p:spPr>
          <a:xfrm>
            <a:off x="3271383" y="3328534"/>
            <a:ext cx="3276600" cy="1504950"/>
          </a:xfrm>
          <a:prstGeom prst="rect">
            <a:avLst/>
          </a:prstGeom>
        </p:spPr>
      </p:pic>
      <p:pic>
        <p:nvPicPr>
          <p:cNvPr id="7" name="Picture 6"/>
          <p:cNvPicPr>
            <a:picLocks noChangeAspect="1"/>
          </p:cNvPicPr>
          <p:nvPr/>
        </p:nvPicPr>
        <p:blipFill>
          <a:blip r:embed="rId7"/>
          <a:stretch>
            <a:fillRect/>
          </a:stretch>
        </p:blipFill>
        <p:spPr>
          <a:xfrm>
            <a:off x="3271383" y="4757170"/>
            <a:ext cx="3562350" cy="1638300"/>
          </a:xfrm>
          <a:prstGeom prst="rect">
            <a:avLst/>
          </a:prstGeom>
        </p:spPr>
      </p:pic>
      <p:pic>
        <p:nvPicPr>
          <p:cNvPr id="9" name="Picture 8"/>
          <p:cNvPicPr>
            <a:picLocks noChangeAspect="1"/>
          </p:cNvPicPr>
          <p:nvPr/>
        </p:nvPicPr>
        <p:blipFill>
          <a:blip r:embed="rId8"/>
          <a:stretch>
            <a:fillRect/>
          </a:stretch>
        </p:blipFill>
        <p:spPr>
          <a:xfrm>
            <a:off x="3376158" y="4833485"/>
            <a:ext cx="3300413" cy="1376248"/>
          </a:xfrm>
          <a:prstGeom prst="rect">
            <a:avLst/>
          </a:prstGeom>
        </p:spPr>
      </p:pic>
      <p:pic>
        <p:nvPicPr>
          <p:cNvPr id="10" name="Picture 9"/>
          <p:cNvPicPr>
            <a:picLocks noChangeAspect="1"/>
          </p:cNvPicPr>
          <p:nvPr/>
        </p:nvPicPr>
        <p:blipFill>
          <a:blip r:embed="rId9"/>
          <a:stretch>
            <a:fillRect/>
          </a:stretch>
        </p:blipFill>
        <p:spPr>
          <a:xfrm>
            <a:off x="7599135" y="0"/>
            <a:ext cx="3924300" cy="5448300"/>
          </a:xfrm>
          <a:prstGeom prst="rect">
            <a:avLst/>
          </a:prstGeom>
        </p:spPr>
      </p:pic>
      <p:pic>
        <p:nvPicPr>
          <p:cNvPr id="11" name="Picture 10"/>
          <p:cNvPicPr>
            <a:picLocks noChangeAspect="1"/>
          </p:cNvPicPr>
          <p:nvPr/>
        </p:nvPicPr>
        <p:blipFill>
          <a:blip r:embed="rId10"/>
          <a:stretch>
            <a:fillRect/>
          </a:stretch>
        </p:blipFill>
        <p:spPr>
          <a:xfrm>
            <a:off x="7722960" y="227976"/>
            <a:ext cx="3676650" cy="5210175"/>
          </a:xfrm>
          <a:prstGeom prst="rect">
            <a:avLst/>
          </a:prstGeom>
        </p:spPr>
      </p:pic>
      <p:pic>
        <p:nvPicPr>
          <p:cNvPr id="12" name="Picture 11"/>
          <p:cNvPicPr>
            <a:picLocks noChangeAspect="1"/>
          </p:cNvPicPr>
          <p:nvPr/>
        </p:nvPicPr>
        <p:blipFill>
          <a:blip r:embed="rId11"/>
          <a:stretch>
            <a:fillRect/>
          </a:stretch>
        </p:blipFill>
        <p:spPr>
          <a:xfrm>
            <a:off x="7705042" y="98312"/>
            <a:ext cx="3694567" cy="5153025"/>
          </a:xfrm>
          <a:prstGeom prst="rect">
            <a:avLst/>
          </a:prstGeom>
        </p:spPr>
      </p:pic>
      <p:pic>
        <p:nvPicPr>
          <p:cNvPr id="13" name="Picture 12"/>
          <p:cNvPicPr>
            <a:picLocks noChangeAspect="1"/>
          </p:cNvPicPr>
          <p:nvPr/>
        </p:nvPicPr>
        <p:blipFill>
          <a:blip r:embed="rId12"/>
          <a:stretch>
            <a:fillRect/>
          </a:stretch>
        </p:blipFill>
        <p:spPr>
          <a:xfrm>
            <a:off x="7273812" y="1237796"/>
            <a:ext cx="3257550" cy="1247775"/>
          </a:xfrm>
          <a:prstGeom prst="rect">
            <a:avLst/>
          </a:prstGeom>
        </p:spPr>
      </p:pic>
      <p:pic>
        <p:nvPicPr>
          <p:cNvPr id="14" name="Picture 13"/>
          <p:cNvPicPr>
            <a:picLocks noChangeAspect="1"/>
          </p:cNvPicPr>
          <p:nvPr/>
        </p:nvPicPr>
        <p:blipFill>
          <a:blip r:embed="rId13"/>
          <a:stretch>
            <a:fillRect/>
          </a:stretch>
        </p:blipFill>
        <p:spPr>
          <a:xfrm>
            <a:off x="3045506" y="1895475"/>
            <a:ext cx="723900" cy="400050"/>
          </a:xfrm>
          <a:prstGeom prst="rect">
            <a:avLst/>
          </a:prstGeom>
        </p:spPr>
      </p:pic>
      <p:pic>
        <p:nvPicPr>
          <p:cNvPr id="15" name="Picture 14"/>
          <p:cNvPicPr>
            <a:picLocks noChangeAspect="1"/>
          </p:cNvPicPr>
          <p:nvPr/>
        </p:nvPicPr>
        <p:blipFill>
          <a:blip r:embed="rId14"/>
          <a:stretch>
            <a:fillRect/>
          </a:stretch>
        </p:blipFill>
        <p:spPr>
          <a:xfrm>
            <a:off x="7419748" y="3499586"/>
            <a:ext cx="2809875" cy="895350"/>
          </a:xfrm>
          <a:prstGeom prst="rect">
            <a:avLst/>
          </a:prstGeom>
        </p:spPr>
      </p:pic>
      <p:pic>
        <p:nvPicPr>
          <p:cNvPr id="16" name="Picture 15"/>
          <p:cNvPicPr>
            <a:picLocks noChangeAspect="1"/>
          </p:cNvPicPr>
          <p:nvPr/>
        </p:nvPicPr>
        <p:blipFill>
          <a:blip r:embed="rId15"/>
          <a:stretch>
            <a:fillRect/>
          </a:stretch>
        </p:blipFill>
        <p:spPr>
          <a:xfrm>
            <a:off x="3032012" y="3377462"/>
            <a:ext cx="647700" cy="361950"/>
          </a:xfrm>
          <a:prstGeom prst="rect">
            <a:avLst/>
          </a:prstGeom>
        </p:spPr>
      </p:pic>
      <p:pic>
        <p:nvPicPr>
          <p:cNvPr id="17" name="Picture 16"/>
          <p:cNvPicPr>
            <a:picLocks noChangeAspect="1"/>
          </p:cNvPicPr>
          <p:nvPr/>
        </p:nvPicPr>
        <p:blipFill>
          <a:blip r:embed="rId16"/>
          <a:stretch>
            <a:fillRect/>
          </a:stretch>
        </p:blipFill>
        <p:spPr>
          <a:xfrm>
            <a:off x="676047" y="1445590"/>
            <a:ext cx="10810875" cy="4267200"/>
          </a:xfrm>
          <a:prstGeom prst="rect">
            <a:avLst/>
          </a:prstGeom>
        </p:spPr>
      </p:pic>
      <p:pic>
        <p:nvPicPr>
          <p:cNvPr id="18" name="Picture 17"/>
          <p:cNvPicPr>
            <a:picLocks noChangeAspect="1"/>
          </p:cNvPicPr>
          <p:nvPr/>
        </p:nvPicPr>
        <p:blipFill>
          <a:blip r:embed="rId17"/>
          <a:stretch>
            <a:fillRect/>
          </a:stretch>
        </p:blipFill>
        <p:spPr>
          <a:xfrm>
            <a:off x="2816906" y="1761671"/>
            <a:ext cx="1181100" cy="723900"/>
          </a:xfrm>
          <a:prstGeom prst="rect">
            <a:avLst/>
          </a:prstGeom>
        </p:spPr>
      </p:pic>
      <p:pic>
        <p:nvPicPr>
          <p:cNvPr id="19" name="Picture 18"/>
          <p:cNvPicPr>
            <a:picLocks noChangeAspect="1"/>
          </p:cNvPicPr>
          <p:nvPr/>
        </p:nvPicPr>
        <p:blipFill>
          <a:blip r:embed="rId18"/>
          <a:stretch>
            <a:fillRect/>
          </a:stretch>
        </p:blipFill>
        <p:spPr>
          <a:xfrm>
            <a:off x="5767387" y="3267075"/>
            <a:ext cx="657225" cy="323850"/>
          </a:xfrm>
          <a:prstGeom prst="rect">
            <a:avLst/>
          </a:prstGeom>
        </p:spPr>
      </p:pic>
      <p:pic>
        <p:nvPicPr>
          <p:cNvPr id="20" name="Picture 19"/>
          <p:cNvPicPr>
            <a:picLocks noChangeAspect="1"/>
          </p:cNvPicPr>
          <p:nvPr/>
        </p:nvPicPr>
        <p:blipFill>
          <a:blip r:embed="rId19"/>
          <a:stretch>
            <a:fillRect/>
          </a:stretch>
        </p:blipFill>
        <p:spPr>
          <a:xfrm>
            <a:off x="2927916" y="1846318"/>
            <a:ext cx="1209675" cy="1238250"/>
          </a:xfrm>
          <a:prstGeom prst="rect">
            <a:avLst/>
          </a:prstGeom>
        </p:spPr>
      </p:pic>
      <p:pic>
        <p:nvPicPr>
          <p:cNvPr id="21" name="Picture 20"/>
          <p:cNvPicPr>
            <a:picLocks noChangeAspect="1"/>
          </p:cNvPicPr>
          <p:nvPr/>
        </p:nvPicPr>
        <p:blipFill>
          <a:blip r:embed="rId20"/>
          <a:stretch>
            <a:fillRect/>
          </a:stretch>
        </p:blipFill>
        <p:spPr>
          <a:xfrm>
            <a:off x="584426" y="3880984"/>
            <a:ext cx="752475" cy="400050"/>
          </a:xfrm>
          <a:prstGeom prst="rect">
            <a:avLst/>
          </a:prstGeom>
        </p:spPr>
      </p:pic>
      <p:pic>
        <p:nvPicPr>
          <p:cNvPr id="22" name="Picture 21"/>
          <p:cNvPicPr>
            <a:picLocks noChangeAspect="1"/>
          </p:cNvPicPr>
          <p:nvPr/>
        </p:nvPicPr>
        <p:blipFill>
          <a:blip r:embed="rId21"/>
          <a:stretch>
            <a:fillRect/>
          </a:stretch>
        </p:blipFill>
        <p:spPr>
          <a:xfrm>
            <a:off x="6740525" y="3435349"/>
            <a:ext cx="4638675" cy="1152525"/>
          </a:xfrm>
          <a:prstGeom prst="rect">
            <a:avLst/>
          </a:prstGeom>
        </p:spPr>
      </p:pic>
    </p:spTree>
    <p:extLst>
      <p:ext uri="{BB962C8B-B14F-4D97-AF65-F5344CB8AC3E}">
        <p14:creationId xmlns:p14="http://schemas.microsoft.com/office/powerpoint/2010/main" val="225933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he </a:t>
            </a:r>
            <a:r>
              <a:rPr lang="en-US" dirty="0"/>
              <a:t>risk register </a:t>
            </a:r>
            <a:r>
              <a:rPr lang="en-US" dirty="0" smtClean="0"/>
              <a:t>follows </a:t>
            </a:r>
            <a:r>
              <a:rPr lang="en-US" dirty="0"/>
              <a:t>the stages of the risk management process</a:t>
            </a:r>
          </a:p>
        </p:txBody>
      </p:sp>
      <p:sp>
        <p:nvSpPr>
          <p:cNvPr id="4" name="Rectangle 3"/>
          <p:cNvSpPr/>
          <p:nvPr/>
        </p:nvSpPr>
        <p:spPr>
          <a:xfrm>
            <a:off x="3152274" y="3605009"/>
            <a:ext cx="5353862" cy="923330"/>
          </a:xfrm>
          <a:prstGeom prst="rect">
            <a:avLst/>
          </a:prstGeom>
          <a:noFill/>
        </p:spPr>
        <p:txBody>
          <a:bodyPr wrap="square" lIns="91440" tIns="45720" rIns="91440" bIns="45720">
            <a:spAutoFit/>
          </a:bodyPr>
          <a:lstStyle/>
          <a:p>
            <a:pPr algn="ctr"/>
            <a:r>
              <a:rPr lang="en-US" sz="5400" b="1" dirty="0" smtClean="0">
                <a:ln w="22225">
                  <a:solidFill>
                    <a:schemeClr val="accent2"/>
                  </a:solidFill>
                  <a:prstDash val="solid"/>
                </a:ln>
                <a:solidFill>
                  <a:schemeClr val="accent2">
                    <a:lumMod val="40000"/>
                    <a:lumOff val="60000"/>
                  </a:schemeClr>
                </a:solidFill>
              </a:rPr>
              <a:t>Example:</a:t>
            </a:r>
            <a:endParaRPr lang="en-US" sz="54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4488406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84016" y="3585409"/>
            <a:ext cx="5931799" cy="2865271"/>
          </a:xfrm>
          <a:prstGeom prst="rect">
            <a:avLst/>
          </a:prstGeom>
        </p:spPr>
      </p:pic>
      <p:sp>
        <p:nvSpPr>
          <p:cNvPr id="6" name="Rectangle 5"/>
          <p:cNvSpPr/>
          <p:nvPr/>
        </p:nvSpPr>
        <p:spPr>
          <a:xfrm>
            <a:off x="304799" y="275507"/>
            <a:ext cx="7166811" cy="9814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42900" lvl="0" indent="-342900" algn="just">
              <a:lnSpc>
                <a:spcPct val="107000"/>
              </a:lnSpc>
              <a:buFont typeface="Symbol" panose="05050102010706020507" pitchFamily="18" charset="2"/>
              <a:buChar char=""/>
            </a:pPr>
            <a:r>
              <a:rPr lang="en-US" dirty="0">
                <a:solidFill>
                  <a:srgbClr val="3C3C3C"/>
                </a:solidFill>
                <a:latin typeface="Arial" panose="020B0604020202020204" pitchFamily="34" charset="0"/>
                <a:ea typeface="Times New Roman" panose="02020603050405020304" pitchFamily="18" charset="0"/>
                <a:cs typeface="Arial" panose="020B0604020202020204" pitchFamily="34" charset="0"/>
              </a:rPr>
              <a:t>By doing the </a:t>
            </a:r>
            <a:r>
              <a:rPr lang="en-US" b="1" dirty="0">
                <a:solidFill>
                  <a:srgbClr val="3C3C3C"/>
                </a:solidFill>
                <a:latin typeface="Arial" panose="020B0604020202020204" pitchFamily="34" charset="0"/>
                <a:ea typeface="Times New Roman" panose="02020603050405020304" pitchFamily="18" charset="0"/>
                <a:cs typeface="Arial" panose="020B0604020202020204" pitchFamily="34" charset="0"/>
              </a:rPr>
              <a:t>Section 2 activities</a:t>
            </a:r>
            <a:r>
              <a:rPr lang="en-US" dirty="0">
                <a:solidFill>
                  <a:srgbClr val="3C3C3C"/>
                </a:solidFill>
                <a:latin typeface="Arial" panose="020B0604020202020204" pitchFamily="34" charset="0"/>
                <a:ea typeface="Times New Roman" panose="02020603050405020304" pitchFamily="18" charset="0"/>
                <a:cs typeface="Arial" panose="020B0604020202020204" pitchFamily="34" charset="0"/>
              </a:rPr>
              <a:t>, you started by clarifying your </a:t>
            </a:r>
            <a:r>
              <a:rPr lang="en-US" b="1" dirty="0">
                <a:solidFill>
                  <a:srgbClr val="3C3C3C"/>
                </a:solidFill>
                <a:latin typeface="Arial" panose="020B0604020202020204" pitchFamily="34" charset="0"/>
                <a:ea typeface="Times New Roman" panose="02020603050405020304" pitchFamily="18" charset="0"/>
                <a:cs typeface="Arial" panose="020B0604020202020204" pitchFamily="34" charset="0"/>
              </a:rPr>
              <a:t>project objectives</a:t>
            </a:r>
            <a:r>
              <a:rPr lang="en-US" dirty="0">
                <a:solidFill>
                  <a:srgbClr val="3C3C3C"/>
                </a:solidFill>
                <a:latin typeface="Arial" panose="020B0604020202020204" pitchFamily="34" charset="0"/>
                <a:ea typeface="Times New Roman" panose="02020603050405020304" pitchFamily="18" charset="0"/>
                <a:cs typeface="Arial" panose="020B0604020202020204" pitchFamily="34" charset="0"/>
              </a:rPr>
              <a:t>, and then you identified the risk for your project, using a </a:t>
            </a:r>
            <a:r>
              <a:rPr lang="en-US" b="1" dirty="0">
                <a:solidFill>
                  <a:srgbClr val="3C3C3C"/>
                </a:solidFill>
                <a:latin typeface="Arial" panose="020B0604020202020204" pitchFamily="34" charset="0"/>
                <a:ea typeface="Times New Roman" panose="02020603050405020304" pitchFamily="18" charset="0"/>
                <a:cs typeface="Arial" panose="020B0604020202020204" pitchFamily="34" charset="0"/>
              </a:rPr>
              <a:t>PESTLE-type</a:t>
            </a:r>
            <a:r>
              <a:rPr lang="en-US" dirty="0">
                <a:solidFill>
                  <a:srgbClr val="3C3C3C"/>
                </a:solidFill>
                <a:latin typeface="Arial" panose="020B0604020202020204" pitchFamily="34" charset="0"/>
                <a:ea typeface="Times New Roman" panose="02020603050405020304" pitchFamily="18" charset="0"/>
                <a:cs typeface="Arial" panose="020B0604020202020204" pitchFamily="34" charset="0"/>
              </a:rPr>
              <a:t> template. </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p:cNvSpPr/>
          <p:nvPr/>
        </p:nvSpPr>
        <p:spPr>
          <a:xfrm>
            <a:off x="304798" y="1439746"/>
            <a:ext cx="7166811" cy="6701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lvl="0" indent="-342900" algn="just">
              <a:lnSpc>
                <a:spcPct val="107000"/>
              </a:lnSpc>
              <a:buFont typeface="Symbol" panose="05050102010706020507" pitchFamily="18" charset="2"/>
              <a:buChar char=""/>
            </a:pPr>
            <a:r>
              <a:rPr lang="en-US" dirty="0">
                <a:solidFill>
                  <a:srgbClr val="3C3C3C"/>
                </a:solidFill>
                <a:latin typeface="Arial" panose="020B0604020202020204" pitchFamily="34" charset="0"/>
                <a:ea typeface="Times New Roman" panose="02020603050405020304" pitchFamily="18" charset="0"/>
                <a:cs typeface="Arial" panose="020B0604020202020204" pitchFamily="34" charset="0"/>
              </a:rPr>
              <a:t>Once you have this information, you can enter these risks in your risk register </a:t>
            </a:r>
            <a:r>
              <a:rPr lang="en-US" dirty="0" smtClean="0">
                <a:solidFill>
                  <a:srgbClr val="3C3C3C"/>
                </a:solidFill>
                <a:latin typeface="Arial" panose="020B0604020202020204" pitchFamily="34" charset="0"/>
                <a:ea typeface="Times New Roman" panose="02020603050405020304" pitchFamily="18" charset="0"/>
                <a:cs typeface="Arial" panose="020B0604020202020204" pitchFamily="34" charset="0"/>
              </a:rPr>
              <a:t>by:. </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11" name="Group 10"/>
          <p:cNvGrpSpPr/>
          <p:nvPr/>
        </p:nvGrpSpPr>
        <p:grpSpPr>
          <a:xfrm>
            <a:off x="8235730" y="2138269"/>
            <a:ext cx="2442411" cy="1323475"/>
            <a:chOff x="8620741" y="2066238"/>
            <a:chExt cx="2442411" cy="1323475"/>
          </a:xfrm>
        </p:grpSpPr>
        <p:sp>
          <p:nvSpPr>
            <p:cNvPr id="8" name="Rounded Rectangle 7"/>
            <p:cNvSpPr/>
            <p:nvPr/>
          </p:nvSpPr>
          <p:spPr>
            <a:xfrm>
              <a:off x="8620741" y="2066238"/>
              <a:ext cx="2442411" cy="70986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rgbClr val="3C3C3C"/>
                  </a:solidFill>
                  <a:latin typeface="Arial" panose="020B0604020202020204" pitchFamily="34" charset="0"/>
                  <a:ea typeface="Times New Roman" panose="02020603050405020304" pitchFamily="18" charset="0"/>
                  <a:cs typeface="Arial" panose="020B0604020202020204" pitchFamily="34" charset="0"/>
                </a:rPr>
                <a:t>describing the risk</a:t>
              </a:r>
              <a:endParaRPr lang="en-US" dirty="0"/>
            </a:p>
          </p:txBody>
        </p:sp>
        <p:sp>
          <p:nvSpPr>
            <p:cNvPr id="10" name="Down Arrow 9"/>
            <p:cNvSpPr/>
            <p:nvPr/>
          </p:nvSpPr>
          <p:spPr>
            <a:xfrm>
              <a:off x="9499046" y="2776102"/>
              <a:ext cx="685800" cy="613611"/>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13" name="Group 12"/>
          <p:cNvGrpSpPr/>
          <p:nvPr/>
        </p:nvGrpSpPr>
        <p:grpSpPr>
          <a:xfrm>
            <a:off x="1612232" y="4220607"/>
            <a:ext cx="3651468" cy="818149"/>
            <a:chOff x="986589" y="3344778"/>
            <a:chExt cx="3651468" cy="818149"/>
          </a:xfrm>
        </p:grpSpPr>
        <p:sp>
          <p:nvSpPr>
            <p:cNvPr id="9" name="Rounded Rectangle 8"/>
            <p:cNvSpPr/>
            <p:nvPr/>
          </p:nvSpPr>
          <p:spPr>
            <a:xfrm>
              <a:off x="986589" y="3344778"/>
              <a:ext cx="3092116" cy="81814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rgbClr val="3C3C3C"/>
                  </a:solidFill>
                  <a:latin typeface="Arial" panose="020B0604020202020204" pitchFamily="34" charset="0"/>
                  <a:ea typeface="Times New Roman" panose="02020603050405020304" pitchFamily="18" charset="0"/>
                  <a:cs typeface="Arial" panose="020B0604020202020204" pitchFamily="34" charset="0"/>
                </a:rPr>
                <a:t>and assigning a PESTLE risk category</a:t>
              </a:r>
            </a:p>
          </p:txBody>
        </p:sp>
        <p:sp>
          <p:nvSpPr>
            <p:cNvPr id="12" name="Down Arrow 11"/>
            <p:cNvSpPr/>
            <p:nvPr/>
          </p:nvSpPr>
          <p:spPr>
            <a:xfrm rot="16200000">
              <a:off x="3988352" y="3497838"/>
              <a:ext cx="685800" cy="613611"/>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2333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211" y="989173"/>
            <a:ext cx="7768390" cy="127785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lvl="0" indent="-342900" algn="just">
              <a:lnSpc>
                <a:spcPct val="107000"/>
              </a:lnSpc>
              <a:buFont typeface="Symbol" panose="05050102010706020507" pitchFamily="18" charset="2"/>
              <a:buChar char=""/>
            </a:pPr>
            <a:r>
              <a:rPr lang="en-US" sz="2400" dirty="0">
                <a:solidFill>
                  <a:srgbClr val="3C3C3C"/>
                </a:solidFill>
                <a:latin typeface="Arial" panose="020B0604020202020204" pitchFamily="34" charset="0"/>
                <a:ea typeface="Times New Roman" panose="02020603050405020304" pitchFamily="18" charset="0"/>
                <a:cs typeface="Arial" panose="020B0604020202020204" pitchFamily="34" charset="0"/>
              </a:rPr>
              <a:t>It's also advised that each risk is given a unique </a:t>
            </a:r>
            <a:r>
              <a:rPr lang="en-US" sz="2400" b="1" dirty="0">
                <a:solidFill>
                  <a:srgbClr val="3C3C3C"/>
                </a:solidFill>
                <a:latin typeface="Arial" panose="020B0604020202020204" pitchFamily="34" charset="0"/>
                <a:ea typeface="Times New Roman" panose="02020603050405020304" pitchFamily="18" charset="0"/>
                <a:cs typeface="Arial" panose="020B0604020202020204" pitchFamily="34" charset="0"/>
              </a:rPr>
              <a:t>identification number</a:t>
            </a:r>
            <a:r>
              <a:rPr lang="en-US" sz="2400" dirty="0">
                <a:solidFill>
                  <a:srgbClr val="3C3C3C"/>
                </a:solidFill>
                <a:latin typeface="Arial" panose="020B0604020202020204" pitchFamily="34" charset="0"/>
                <a:ea typeface="Times New Roman" panose="02020603050405020304" pitchFamily="18" charset="0"/>
                <a:cs typeface="Arial" panose="020B0604020202020204" pitchFamily="34" charset="0"/>
              </a:rPr>
              <a:t>, so that the risk can be assigned and tracked throughout the project. </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0277205" y="2683041"/>
            <a:ext cx="1419225" cy="2189748"/>
          </a:xfrm>
          <a:prstGeom prst="rect">
            <a:avLst/>
          </a:prstGeom>
        </p:spPr>
      </p:pic>
      <p:cxnSp>
        <p:nvCxnSpPr>
          <p:cNvPr id="8" name="Straight Connector 7"/>
          <p:cNvCxnSpPr/>
          <p:nvPr/>
        </p:nvCxnSpPr>
        <p:spPr>
          <a:xfrm>
            <a:off x="5951617" y="4330866"/>
            <a:ext cx="5752830" cy="42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951617" y="3838073"/>
            <a:ext cx="5752830" cy="36095"/>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4420838" y="2683041"/>
            <a:ext cx="5848350" cy="3295650"/>
          </a:xfrm>
          <a:prstGeom prst="rect">
            <a:avLst/>
          </a:prstGeom>
        </p:spPr>
      </p:pic>
    </p:spTree>
    <p:extLst>
      <p:ext uri="{BB962C8B-B14F-4D97-AF65-F5344CB8AC3E}">
        <p14:creationId xmlns:p14="http://schemas.microsoft.com/office/powerpoint/2010/main" val="76322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1526" y="447753"/>
            <a:ext cx="7864642" cy="108029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lvl="0" indent="-342900" algn="just">
              <a:lnSpc>
                <a:spcPct val="107000"/>
              </a:lnSpc>
              <a:buFont typeface="Symbol" panose="05050102010706020507" pitchFamily="18" charset="2"/>
              <a:buChar char=""/>
            </a:pPr>
            <a:r>
              <a:rPr lang="en-US" sz="2000" dirty="0">
                <a:solidFill>
                  <a:srgbClr val="3C3C3C"/>
                </a:solidFill>
                <a:latin typeface="Arial" panose="020B0604020202020204" pitchFamily="34" charset="0"/>
                <a:ea typeface="Times New Roman" panose="02020603050405020304" pitchFamily="18" charset="0"/>
                <a:cs typeface="Arial" panose="020B0604020202020204" pitchFamily="34" charset="0"/>
              </a:rPr>
              <a:t>The next component that needs to be added to the risk register is </a:t>
            </a:r>
            <a:r>
              <a:rPr lang="en-US" sz="2000" b="1" dirty="0">
                <a:solidFill>
                  <a:srgbClr val="3C3C3C"/>
                </a:solidFill>
                <a:latin typeface="Arial" panose="020B0604020202020204" pitchFamily="34" charset="0"/>
                <a:ea typeface="Times New Roman" panose="02020603050405020304" pitchFamily="18" charset="0"/>
                <a:cs typeface="Arial" panose="020B0604020202020204" pitchFamily="34" charset="0"/>
              </a:rPr>
              <a:t>the </a:t>
            </a:r>
            <a:r>
              <a:rPr lang="en-US" sz="2000" b="1" dirty="0">
                <a:solidFill>
                  <a:srgbClr val="FF0000"/>
                </a:solidFill>
                <a:latin typeface="Arial" panose="020B0604020202020204" pitchFamily="34" charset="0"/>
                <a:ea typeface="Times New Roman" panose="02020603050405020304" pitchFamily="18" charset="0"/>
                <a:cs typeface="Arial" panose="020B0604020202020204" pitchFamily="34" charset="0"/>
              </a:rPr>
              <a:t>analysis and the assessment</a:t>
            </a:r>
            <a:r>
              <a:rPr lang="en-US" sz="20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000" dirty="0">
                <a:solidFill>
                  <a:srgbClr val="3C3C3C"/>
                </a:solidFill>
                <a:latin typeface="Arial" panose="020B0604020202020204" pitchFamily="34" charset="0"/>
                <a:ea typeface="Times New Roman" panose="02020603050405020304" pitchFamily="18" charset="0"/>
                <a:cs typeface="Arial" panose="020B0604020202020204" pitchFamily="34" charset="0"/>
              </a:rPr>
              <a:t>that you will make in relation to each recorded risk. </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903509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5747" y="704842"/>
            <a:ext cx="8297779" cy="13930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lvl="0" indent="-342900" algn="just">
              <a:lnSpc>
                <a:spcPct val="107000"/>
              </a:lnSpc>
              <a:buFont typeface="Symbol" panose="05050102010706020507" pitchFamily="18" charset="2"/>
              <a:buChar char=""/>
            </a:pPr>
            <a:r>
              <a:rPr lang="en-US" sz="2000" dirty="0">
                <a:solidFill>
                  <a:srgbClr val="3C3C3C"/>
                </a:solidFill>
                <a:latin typeface="Arial" panose="020B0604020202020204" pitchFamily="34" charset="0"/>
                <a:ea typeface="Times New Roman" panose="02020603050405020304" pitchFamily="18" charset="0"/>
                <a:cs typeface="Arial" panose="020B0604020202020204" pitchFamily="34" charset="0"/>
              </a:rPr>
              <a:t>The remaining elements of the risk register will contain information relating to your specific risk </a:t>
            </a:r>
            <a:r>
              <a:rPr lang="en-US" sz="2000" b="1" dirty="0">
                <a:solidFill>
                  <a:srgbClr val="FF0000"/>
                </a:solidFill>
                <a:latin typeface="Arial" panose="020B0604020202020204" pitchFamily="34" charset="0"/>
                <a:ea typeface="Times New Roman" panose="02020603050405020304" pitchFamily="18" charset="0"/>
                <a:cs typeface="Arial" panose="020B0604020202020204" pitchFamily="34" charset="0"/>
              </a:rPr>
              <a:t>response</a:t>
            </a:r>
            <a:r>
              <a:rPr lang="en-US" sz="2000" b="1" dirty="0">
                <a:solidFill>
                  <a:srgbClr val="3C3C3C"/>
                </a:solidFill>
                <a:latin typeface="Arial" panose="020B0604020202020204" pitchFamily="34" charset="0"/>
                <a:ea typeface="Times New Roman" panose="02020603050405020304" pitchFamily="18" charset="0"/>
                <a:cs typeface="Arial" panose="020B0604020202020204" pitchFamily="34" charset="0"/>
              </a:rPr>
              <a:t> </a:t>
            </a:r>
            <a:r>
              <a:rPr lang="en-US" sz="2000" dirty="0">
                <a:solidFill>
                  <a:srgbClr val="3C3C3C"/>
                </a:solidFill>
                <a:latin typeface="Arial" panose="020B0604020202020204" pitchFamily="34" charset="0"/>
                <a:ea typeface="Times New Roman" panose="02020603050405020304" pitchFamily="18" charset="0"/>
                <a:cs typeface="Arial" panose="020B0604020202020204" pitchFamily="34" charset="0"/>
              </a:rPr>
              <a:t>to the assessed risks, together with a nomination of </a:t>
            </a:r>
            <a:r>
              <a:rPr lang="en-US" sz="2000" b="1" dirty="0">
                <a:solidFill>
                  <a:srgbClr val="FF0000"/>
                </a:solidFill>
                <a:latin typeface="Arial" panose="020B0604020202020204" pitchFamily="34" charset="0"/>
                <a:ea typeface="Times New Roman" panose="02020603050405020304" pitchFamily="18" charset="0"/>
                <a:cs typeface="Arial" panose="020B0604020202020204" pitchFamily="34" charset="0"/>
              </a:rPr>
              <a:t>who</a:t>
            </a:r>
            <a:r>
              <a:rPr lang="en-US" sz="2000" dirty="0">
                <a:solidFill>
                  <a:srgbClr val="3C3C3C"/>
                </a:solidFill>
                <a:latin typeface="Arial" panose="020B0604020202020204" pitchFamily="34" charset="0"/>
                <a:ea typeface="Times New Roman" panose="02020603050405020304" pitchFamily="18" charset="0"/>
                <a:cs typeface="Arial" panose="020B0604020202020204" pitchFamily="34" charset="0"/>
              </a:rPr>
              <a:t> has been assigned ownership and responsibility to manage that specific risk. </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119062" y="3080084"/>
            <a:ext cx="11496675" cy="2846972"/>
          </a:xfrm>
          <a:prstGeom prst="rect">
            <a:avLst/>
          </a:prstGeom>
        </p:spPr>
      </p:pic>
      <p:sp>
        <p:nvSpPr>
          <p:cNvPr id="4" name="Rectangle 3"/>
          <p:cNvSpPr/>
          <p:nvPr/>
        </p:nvSpPr>
        <p:spPr>
          <a:xfrm>
            <a:off x="6230089" y="3207966"/>
            <a:ext cx="1127488" cy="369332"/>
          </a:xfrm>
          <a:prstGeom prst="rect">
            <a:avLst/>
          </a:prstGeom>
        </p:spPr>
        <p:style>
          <a:lnRef idx="0">
            <a:schemeClr val="accent4"/>
          </a:lnRef>
          <a:fillRef idx="3">
            <a:schemeClr val="accent4"/>
          </a:fillRef>
          <a:effectRef idx="3">
            <a:schemeClr val="accent4"/>
          </a:effectRef>
          <a:fontRef idx="minor">
            <a:schemeClr val="lt1"/>
          </a:fontRef>
        </p:style>
        <p:txBody>
          <a:bodyPr wrap="none" lIns="91440" tIns="45720" rIns="91440" bIns="45720">
            <a:spAutoFit/>
          </a:bodyPr>
          <a:lstStyle/>
          <a:p>
            <a:pPr algn="ctr"/>
            <a:r>
              <a:rPr lang="en-US" b="0" cap="none" spc="0" dirty="0" smtClean="0">
                <a:ln w="0"/>
                <a:solidFill>
                  <a:schemeClr val="tx1"/>
                </a:solidFill>
                <a:effectLst>
                  <a:outerShdw blurRad="38100" dist="19050" dir="2700000" algn="tl" rotWithShape="0">
                    <a:schemeClr val="dk1">
                      <a:alpha val="40000"/>
                    </a:schemeClr>
                  </a:outerShdw>
                </a:effectLst>
              </a:rPr>
              <a:t>Response</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p:cNvSpPr/>
          <p:nvPr/>
        </p:nvSpPr>
        <p:spPr>
          <a:xfrm>
            <a:off x="7782626" y="3207966"/>
            <a:ext cx="2361800" cy="369332"/>
          </a:xfrm>
          <a:prstGeom prst="rect">
            <a:avLst/>
          </a:prstGeom>
        </p:spPr>
        <p:style>
          <a:lnRef idx="0">
            <a:schemeClr val="accent4"/>
          </a:lnRef>
          <a:fillRef idx="3">
            <a:schemeClr val="accent4"/>
          </a:fillRef>
          <a:effectRef idx="3">
            <a:schemeClr val="accent4"/>
          </a:effectRef>
          <a:fontRef idx="minor">
            <a:schemeClr val="lt1"/>
          </a:fontRef>
        </p:style>
        <p:txBody>
          <a:bodyPr wrap="none" lIns="91440" tIns="45720" rIns="91440" bIns="45720">
            <a:spAutoFit/>
          </a:bodyPr>
          <a:lstStyle/>
          <a:p>
            <a:pPr algn="ctr"/>
            <a:r>
              <a:rPr lang="en-US" b="0" cap="none" spc="0" dirty="0" smtClean="0">
                <a:ln w="0"/>
                <a:solidFill>
                  <a:schemeClr val="tx1"/>
                </a:solidFill>
                <a:effectLst>
                  <a:outerShdw blurRad="38100" dist="19050" dir="2700000" algn="tl" rotWithShape="0">
                    <a:schemeClr val="dk1">
                      <a:alpha val="40000"/>
                    </a:schemeClr>
                  </a:outerShdw>
                </a:effectLst>
              </a:rPr>
              <a:t>Response Description</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10281717" y="3207966"/>
            <a:ext cx="1334020" cy="369332"/>
          </a:xfrm>
          <a:prstGeom prst="rect">
            <a:avLst/>
          </a:prstGeom>
        </p:spPr>
        <p:style>
          <a:lnRef idx="0">
            <a:schemeClr val="accent4"/>
          </a:lnRef>
          <a:fillRef idx="3">
            <a:schemeClr val="accent4"/>
          </a:fillRef>
          <a:effectRef idx="3">
            <a:schemeClr val="accent4"/>
          </a:effectRef>
          <a:fontRef idx="minor">
            <a:schemeClr val="lt1"/>
          </a:fontRef>
        </p:style>
        <p:txBody>
          <a:bodyPr wrap="none" lIns="91440" tIns="45720" rIns="91440" bIns="45720">
            <a:spAutoFit/>
          </a:bodyPr>
          <a:lstStyle/>
          <a:p>
            <a:pPr algn="ctr"/>
            <a:r>
              <a:rPr lang="en-US" b="0" cap="none" spc="0" dirty="0" smtClean="0">
                <a:ln w="0"/>
                <a:solidFill>
                  <a:schemeClr val="tx1"/>
                </a:solidFill>
                <a:effectLst>
                  <a:outerShdw blurRad="38100" dist="19050" dir="2700000" algn="tl" rotWithShape="0">
                    <a:schemeClr val="dk1">
                      <a:alpha val="40000"/>
                    </a:schemeClr>
                  </a:outerShdw>
                </a:effectLst>
              </a:rPr>
              <a:t>Risk Owner</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p:cNvSpPr/>
          <p:nvPr/>
        </p:nvSpPr>
        <p:spPr>
          <a:xfrm>
            <a:off x="6393075" y="2404302"/>
            <a:ext cx="3751351"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b="1" dirty="0">
                <a:solidFill>
                  <a:srgbClr val="FF0000"/>
                </a:solidFill>
                <a:latin typeface="Arial" panose="020B0604020202020204" pitchFamily="34" charset="0"/>
                <a:ea typeface="Times New Roman" panose="02020603050405020304" pitchFamily="18" charset="0"/>
                <a:cs typeface="Arial" panose="020B0604020202020204" pitchFamily="34" charset="0"/>
              </a:rPr>
              <a:t>response</a:t>
            </a:r>
            <a:endParaRPr lang="en-US" dirty="0"/>
          </a:p>
        </p:txBody>
      </p:sp>
      <p:sp>
        <p:nvSpPr>
          <p:cNvPr id="14" name="Rectangle 13"/>
          <p:cNvSpPr/>
          <p:nvPr/>
        </p:nvSpPr>
        <p:spPr>
          <a:xfrm>
            <a:off x="10625561" y="2433616"/>
            <a:ext cx="64633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b="1" dirty="0">
                <a:solidFill>
                  <a:srgbClr val="FF0000"/>
                </a:solidFill>
                <a:latin typeface="Arial" panose="020B0604020202020204" pitchFamily="34" charset="0"/>
                <a:ea typeface="Times New Roman" panose="02020603050405020304" pitchFamily="18" charset="0"/>
                <a:cs typeface="Arial" panose="020B0604020202020204" pitchFamily="34" charset="0"/>
              </a:rPr>
              <a:t>who</a:t>
            </a:r>
            <a:endParaRPr lang="en-US" dirty="0"/>
          </a:p>
        </p:txBody>
      </p:sp>
      <p:sp>
        <p:nvSpPr>
          <p:cNvPr id="15" name="Rectangle 14"/>
          <p:cNvSpPr/>
          <p:nvPr/>
        </p:nvSpPr>
        <p:spPr>
          <a:xfrm>
            <a:off x="665747" y="6204192"/>
            <a:ext cx="10276268"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spc="50" dirty="0">
                <a:ln w="0"/>
                <a:solidFill>
                  <a:schemeClr val="bg2"/>
                </a:solidFill>
                <a:effectLst>
                  <a:innerShdw blurRad="63500" dist="50800" dir="13500000">
                    <a:srgbClr val="000000">
                      <a:alpha val="50000"/>
                    </a:srgbClr>
                  </a:innerShdw>
                </a:effectLst>
                <a:latin typeface="Arial" panose="020B0604020202020204" pitchFamily="34" charset="0"/>
                <a:ea typeface="Times New Roman" panose="02020603050405020304" pitchFamily="18" charset="0"/>
              </a:rPr>
              <a:t>A well-designed and robust risk register serves as a core project management tool </a:t>
            </a:r>
            <a:endParaRPr lang="en-US" b="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28968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Complete the risk register: Part </a:t>
            </a:r>
            <a:r>
              <a:rPr lang="en-US" b="1" dirty="0" smtClean="0"/>
              <a:t>1</a:t>
            </a:r>
            <a:endParaRPr lang="en-US" dirty="0"/>
          </a:p>
        </p:txBody>
      </p:sp>
      <p:sp>
        <p:nvSpPr>
          <p:cNvPr id="3" name="Content Placeholder 2"/>
          <p:cNvSpPr>
            <a:spLocks noGrp="1"/>
          </p:cNvSpPr>
          <p:nvPr>
            <p:ph idx="1"/>
          </p:nvPr>
        </p:nvSpPr>
        <p:spPr>
          <a:xfrm>
            <a:off x="680321" y="2336873"/>
            <a:ext cx="9613861" cy="4196274"/>
          </a:xfrm>
        </p:spPr>
        <p:txBody>
          <a:bodyPr>
            <a:normAutofit/>
          </a:bodyPr>
          <a:lstStyle/>
          <a:p>
            <a:r>
              <a:rPr lang="en-US" b="1" dirty="0"/>
              <a:t>IDENTIFY THE CAUSE, EFFECT AND PHASE</a:t>
            </a:r>
          </a:p>
          <a:p>
            <a:r>
              <a:rPr lang="en-US" dirty="0"/>
              <a:t>This is the 1st of 3 stages of the risk register. You will be considering 6 of the risks which were identified in the </a:t>
            </a:r>
            <a:r>
              <a:rPr lang="en-US" dirty="0">
                <a:hlinkClick r:id="rId2"/>
              </a:rPr>
              <a:t>Western Savannah case study</a:t>
            </a:r>
            <a:r>
              <a:rPr lang="en-US" dirty="0"/>
              <a:t> in Section 2 of the course. For each risk, select the</a:t>
            </a:r>
            <a:r>
              <a:rPr lang="en-US" dirty="0" smtClean="0"/>
              <a:t>:</a:t>
            </a:r>
          </a:p>
          <a:p>
            <a:pPr lvl="2"/>
            <a:r>
              <a:rPr lang="en-US" sz="2400" dirty="0" smtClean="0">
                <a:solidFill>
                  <a:srgbClr val="FFFF00"/>
                </a:solidFill>
              </a:rPr>
              <a:t>Cause</a:t>
            </a:r>
            <a:endParaRPr lang="en-US" sz="2400" dirty="0">
              <a:solidFill>
                <a:srgbClr val="FFFF00"/>
              </a:solidFill>
            </a:endParaRPr>
          </a:p>
          <a:p>
            <a:pPr lvl="2"/>
            <a:r>
              <a:rPr lang="en-US" sz="2400" dirty="0">
                <a:solidFill>
                  <a:srgbClr val="FFFF00"/>
                </a:solidFill>
              </a:rPr>
              <a:t>Effect, and</a:t>
            </a:r>
          </a:p>
          <a:p>
            <a:pPr lvl="2"/>
            <a:r>
              <a:rPr lang="en-US" sz="2400" dirty="0">
                <a:solidFill>
                  <a:srgbClr val="FFFF00"/>
                </a:solidFill>
              </a:rPr>
              <a:t>Phase of the project affected by the risk.</a:t>
            </a:r>
          </a:p>
          <a:p>
            <a:r>
              <a:rPr lang="en-US" dirty="0" smtClean="0"/>
              <a:t>revisit </a:t>
            </a:r>
            <a:r>
              <a:rPr lang="en-US" dirty="0"/>
              <a:t>the content of the Western Savannah case </a:t>
            </a:r>
            <a:r>
              <a:rPr lang="en-US" dirty="0" smtClean="0"/>
              <a:t>study</a:t>
            </a:r>
            <a:r>
              <a:rPr lang="en-US" dirty="0"/>
              <a:t> </a:t>
            </a:r>
            <a:r>
              <a:rPr lang="en-US" dirty="0" smtClean="0"/>
              <a:t>.</a:t>
            </a:r>
            <a:endParaRPr lang="en-US" dirty="0"/>
          </a:p>
          <a:p>
            <a:endParaRPr lang="en-US" dirty="0"/>
          </a:p>
        </p:txBody>
      </p:sp>
    </p:spTree>
    <p:extLst>
      <p:ext uri="{BB962C8B-B14F-4D97-AF65-F5344CB8AC3E}">
        <p14:creationId xmlns:p14="http://schemas.microsoft.com/office/powerpoint/2010/main" val="24884897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Complete the risk register: Part 1</a:t>
            </a:r>
            <a:endParaRPr lang="en-US" dirty="0"/>
          </a:p>
        </p:txBody>
      </p:sp>
      <p:sp>
        <p:nvSpPr>
          <p:cNvPr id="5" name="Content Placeholder 4"/>
          <p:cNvSpPr>
            <a:spLocks noGrp="1"/>
          </p:cNvSpPr>
          <p:nvPr>
            <p:ph idx="1"/>
          </p:nvPr>
        </p:nvSpPr>
        <p:spPr>
          <a:xfrm>
            <a:off x="680321" y="2336873"/>
            <a:ext cx="9613861" cy="2030590"/>
          </a:xfrm>
        </p:spPr>
        <p:txBody>
          <a:bodyPr/>
          <a:lstStyle/>
          <a:p>
            <a:r>
              <a:rPr lang="en-US" dirty="0" smtClean="0"/>
              <a:t>GO TO FILE </a:t>
            </a:r>
          </a:p>
          <a:p>
            <a:r>
              <a:rPr lang="en-US" dirty="0"/>
              <a:t>Complete the risk register_ Part 1 _ The risk register _ </a:t>
            </a:r>
            <a:r>
              <a:rPr lang="en-US" dirty="0" err="1"/>
              <a:t>RiskX</a:t>
            </a:r>
            <a:r>
              <a:rPr lang="en-US" dirty="0"/>
              <a:t> Courseware _ </a:t>
            </a:r>
            <a:r>
              <a:rPr lang="en-US" dirty="0" smtClean="0"/>
              <a:t>edX.HTML</a:t>
            </a:r>
            <a:endParaRPr lang="en-US" dirty="0"/>
          </a:p>
        </p:txBody>
      </p:sp>
    </p:spTree>
    <p:extLst>
      <p:ext uri="{BB962C8B-B14F-4D97-AF65-F5344CB8AC3E}">
        <p14:creationId xmlns:p14="http://schemas.microsoft.com/office/powerpoint/2010/main" val="19616060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5492" y="0"/>
            <a:ext cx="11410982" cy="6858000"/>
          </a:xfrm>
          <a:prstGeom prst="rect">
            <a:avLst/>
          </a:prstGeom>
        </p:spPr>
      </p:pic>
      <p:sp>
        <p:nvSpPr>
          <p:cNvPr id="2" name="TextBox 1"/>
          <p:cNvSpPr txBox="1"/>
          <p:nvPr/>
        </p:nvSpPr>
        <p:spPr>
          <a:xfrm>
            <a:off x="5089358" y="2707105"/>
            <a:ext cx="5221705"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solidFill>
                  <a:schemeClr val="bg1"/>
                </a:solidFill>
                <a:latin typeface="Arial" panose="020B0604020202020204" pitchFamily="34" charset="0"/>
                <a:cs typeface="Arial" panose="020B0604020202020204" pitchFamily="34" charset="0"/>
              </a:rPr>
              <a:t>Use the example Excel of </a:t>
            </a:r>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21047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8209" y="246743"/>
            <a:ext cx="4395755" cy="769441"/>
          </a:xfrm>
          <a:prstGeom prst="rect">
            <a:avLst/>
          </a:prstGeom>
          <a:noFill/>
        </p:spPr>
        <p:txBody>
          <a:bodyPr wrap="none" lIns="91440" tIns="45720" rIns="91440" bIns="45720">
            <a:spAutoFit/>
          </a:bodyPr>
          <a:lstStyle/>
          <a:p>
            <a:pPr algn="ctr"/>
            <a:r>
              <a:rPr lang="en-US" sz="4400" dirty="0" smtClean="0">
                <a:ln w="0"/>
                <a:effectLst>
                  <a:outerShdw blurRad="38100" dist="25400" dir="5400000" algn="ctr" rotWithShape="0">
                    <a:srgbClr val="6E747A">
                      <a:alpha val="43000"/>
                    </a:srgbClr>
                  </a:outerShdw>
                </a:effectLst>
              </a:rPr>
              <a:t>Module Contents</a:t>
            </a:r>
            <a:endParaRPr lang="en-US" sz="4400" dirty="0">
              <a:ln w="0"/>
              <a:effectLst>
                <a:outerShdw blurRad="38100" dist="25400" dir="5400000" algn="ctr" rotWithShape="0">
                  <a:srgbClr val="6E747A">
                    <a:alpha val="43000"/>
                  </a:srgbClr>
                </a:outerShdw>
              </a:effectLst>
            </a:endParaRPr>
          </a:p>
        </p:txBody>
      </p:sp>
      <p:sp>
        <p:nvSpPr>
          <p:cNvPr id="4" name="Rectangle 3"/>
          <p:cNvSpPr/>
          <p:nvPr/>
        </p:nvSpPr>
        <p:spPr>
          <a:xfrm>
            <a:off x="273133" y="1154452"/>
            <a:ext cx="11918867" cy="518385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457200" lvl="0" indent="-457200">
              <a:lnSpc>
                <a:spcPct val="150000"/>
              </a:lnSpc>
              <a:buFont typeface="+mj-lt"/>
              <a:buAutoNum type="arabicPeriod"/>
            </a:pPr>
            <a:r>
              <a:rPr lang="en-US" sz="2800" dirty="0"/>
              <a:t>Why risk assessment?</a:t>
            </a:r>
          </a:p>
          <a:p>
            <a:pPr marL="457200" lvl="0" indent="-457200">
              <a:lnSpc>
                <a:spcPct val="150000"/>
              </a:lnSpc>
              <a:buFont typeface="+mj-lt"/>
              <a:buAutoNum type="arabicPeriod"/>
            </a:pPr>
            <a:r>
              <a:rPr lang="en-US" sz="2800" dirty="0"/>
              <a:t>The risk register</a:t>
            </a:r>
          </a:p>
          <a:p>
            <a:pPr marL="457200" lvl="0" indent="-457200">
              <a:lnSpc>
                <a:spcPct val="150000"/>
              </a:lnSpc>
              <a:buFont typeface="+mj-lt"/>
              <a:buAutoNum type="arabicPeriod"/>
            </a:pPr>
            <a:r>
              <a:rPr lang="en-US" sz="2800" dirty="0"/>
              <a:t>Likelihood and consequence</a:t>
            </a:r>
          </a:p>
          <a:p>
            <a:pPr marL="457200" lvl="0" indent="-457200">
              <a:lnSpc>
                <a:spcPct val="150000"/>
              </a:lnSpc>
              <a:buFont typeface="+mj-lt"/>
              <a:buAutoNum type="arabicPeriod"/>
            </a:pPr>
            <a:r>
              <a:rPr lang="en-US" sz="2800" dirty="0"/>
              <a:t>The risk assessment matrix</a:t>
            </a:r>
          </a:p>
          <a:p>
            <a:pPr marL="457200" lvl="0" indent="-457200">
              <a:lnSpc>
                <a:spcPct val="150000"/>
              </a:lnSpc>
              <a:buFont typeface="+mj-lt"/>
              <a:buAutoNum type="arabicPeriod"/>
            </a:pPr>
            <a:r>
              <a:rPr lang="en-US" sz="2800" dirty="0"/>
              <a:t>Qualitative and quantitative risk analysis</a:t>
            </a:r>
          </a:p>
          <a:p>
            <a:pPr marL="457200" lvl="0" indent="-457200">
              <a:lnSpc>
                <a:spcPct val="150000"/>
              </a:lnSpc>
              <a:buFont typeface="+mj-lt"/>
              <a:buAutoNum type="arabicPeriod"/>
            </a:pPr>
            <a:r>
              <a:rPr lang="en-US" sz="2800" dirty="0"/>
              <a:t>Summary</a:t>
            </a:r>
          </a:p>
          <a:p>
            <a:pPr marL="457200" lvl="0" indent="-457200">
              <a:lnSpc>
                <a:spcPct val="150000"/>
              </a:lnSpc>
              <a:buFont typeface="+mj-lt"/>
              <a:buAutoNum type="arabicPeriod"/>
            </a:pPr>
            <a:r>
              <a:rPr lang="en-US" sz="2800" dirty="0"/>
              <a:t>Discussion: Risk assessment approach</a:t>
            </a:r>
          </a:p>
          <a:p>
            <a:pPr marL="457200" lvl="0" indent="-457200">
              <a:lnSpc>
                <a:spcPct val="150000"/>
              </a:lnSpc>
              <a:buFont typeface="+mj-lt"/>
              <a:buAutoNum type="arabicPeriod"/>
            </a:pPr>
            <a:r>
              <a:rPr lang="en-US" sz="2800" dirty="0"/>
              <a:t>FAQs</a:t>
            </a:r>
          </a:p>
        </p:txBody>
      </p:sp>
    </p:spTree>
    <p:extLst>
      <p:ext uri="{BB962C8B-B14F-4D97-AF65-F5344CB8AC3E}">
        <p14:creationId xmlns:p14="http://schemas.microsoft.com/office/powerpoint/2010/main" val="152077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6605" y="0"/>
            <a:ext cx="11508710" cy="6858000"/>
          </a:xfrm>
          <a:prstGeom prst="rect">
            <a:avLst/>
          </a:prstGeom>
        </p:spPr>
      </p:pic>
    </p:spTree>
    <p:extLst>
      <p:ext uri="{BB962C8B-B14F-4D97-AF65-F5344CB8AC3E}">
        <p14:creationId xmlns:p14="http://schemas.microsoft.com/office/powerpoint/2010/main" val="21505554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and Traps to </a:t>
            </a:r>
            <a:r>
              <a:rPr lang="en-US" dirty="0" smtClean="0"/>
              <a:t>consider</a:t>
            </a:r>
            <a:endParaRPr lang="en-US" dirty="0"/>
          </a:p>
        </p:txBody>
      </p:sp>
      <p:sp>
        <p:nvSpPr>
          <p:cNvPr id="3" name="Content Placeholder 2"/>
          <p:cNvSpPr>
            <a:spLocks noGrp="1"/>
          </p:cNvSpPr>
          <p:nvPr>
            <p:ph idx="1"/>
          </p:nvPr>
        </p:nvSpPr>
        <p:spPr>
          <a:xfrm>
            <a:off x="445169" y="2336873"/>
            <a:ext cx="11201400" cy="4364716"/>
          </a:xfrm>
        </p:spPr>
        <p:txBody>
          <a:bodyPr>
            <a:normAutofit/>
          </a:bodyPr>
          <a:lstStyle/>
          <a:p>
            <a:r>
              <a:rPr lang="en-US" dirty="0"/>
              <a:t>Now that you have worked through the process of identifying risks and considering the links between the event, cause and effect of each risk, there are a couple of points for you to consider and be aware of when undertaking this part of the risk management process</a:t>
            </a:r>
            <a:r>
              <a:rPr lang="en-US" dirty="0" smtClean="0"/>
              <a:t>:</a:t>
            </a:r>
          </a:p>
          <a:p>
            <a:endParaRPr lang="en-US" dirty="0"/>
          </a:p>
          <a:p>
            <a:pPr lvl="1"/>
            <a:r>
              <a:rPr lang="en-US" sz="2400" dirty="0"/>
              <a:t>The description of the risk should be succinct and make sense to you and your project team</a:t>
            </a:r>
            <a:r>
              <a:rPr lang="en-US" sz="2400" dirty="0" smtClean="0"/>
              <a:t>.</a:t>
            </a:r>
          </a:p>
          <a:p>
            <a:pPr marL="457200" lvl="1" indent="0">
              <a:buNone/>
            </a:pPr>
            <a:endParaRPr lang="en-US" sz="2400" dirty="0"/>
          </a:p>
          <a:p>
            <a:pPr lvl="1"/>
            <a:r>
              <a:rPr lang="en-US" sz="2400" dirty="0"/>
              <a:t>Making the link between the cause and effect is an important part of the overall risk identification process. The link between cause and effect clarifies the specific area that requires a specific risk response.</a:t>
            </a:r>
          </a:p>
          <a:p>
            <a:pPr lvl="1"/>
            <a:endParaRPr lang="en-US" dirty="0"/>
          </a:p>
        </p:txBody>
      </p:sp>
    </p:spTree>
    <p:extLst>
      <p:ext uri="{BB962C8B-B14F-4D97-AF65-F5344CB8AC3E}">
        <p14:creationId xmlns:p14="http://schemas.microsoft.com/office/powerpoint/2010/main" val="5452099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79010" y="2611596"/>
            <a:ext cx="7042312" cy="2123658"/>
          </a:xfrm>
          <a:prstGeom prst="rect">
            <a:avLst/>
          </a:prstGeom>
          <a:noFill/>
        </p:spPr>
        <p:txBody>
          <a:bodyPr wrap="none" lIns="91440" tIns="45720" rIns="91440" bIns="45720">
            <a:spAutoFit/>
          </a:bodyPr>
          <a:lstStyle/>
          <a:p>
            <a:pPr algn="ct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3 Likelihood </a:t>
            </a:r>
            <a:endPar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endParaRPr>
          </a:p>
          <a:p>
            <a:pPr algn="ctr"/>
            <a:r>
              <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and </a:t>
            </a: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consequence</a:t>
            </a:r>
          </a:p>
        </p:txBody>
      </p:sp>
    </p:spTree>
    <p:extLst>
      <p:ext uri="{BB962C8B-B14F-4D97-AF65-F5344CB8AC3E}">
        <p14:creationId xmlns:p14="http://schemas.microsoft.com/office/powerpoint/2010/main" val="191654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Likelihood and </a:t>
            </a:r>
            <a:r>
              <a:rPr lang="en-US" b="1" dirty="0" smtClean="0"/>
              <a:t>consequence</a:t>
            </a:r>
            <a:endParaRPr lang="en-US" dirty="0"/>
          </a:p>
        </p:txBody>
      </p:sp>
      <p:sp>
        <p:nvSpPr>
          <p:cNvPr id="3" name="Content Placeholder 2"/>
          <p:cNvSpPr>
            <a:spLocks noGrp="1"/>
          </p:cNvSpPr>
          <p:nvPr>
            <p:ph idx="1"/>
          </p:nvPr>
        </p:nvSpPr>
        <p:spPr/>
        <p:txBody>
          <a:bodyPr/>
          <a:lstStyle/>
          <a:p>
            <a:r>
              <a:rPr lang="en-US" dirty="0"/>
              <a:t>The aim of the risk assessment stage of the process is to gain an understanding of the nature of each risk and to determine the level of risk that you are going to assign to it. </a:t>
            </a:r>
          </a:p>
        </p:txBody>
      </p:sp>
      <p:pic>
        <p:nvPicPr>
          <p:cNvPr id="4" name="Picture 3"/>
          <p:cNvPicPr>
            <a:picLocks noChangeAspect="1"/>
          </p:cNvPicPr>
          <p:nvPr/>
        </p:nvPicPr>
        <p:blipFill>
          <a:blip r:embed="rId2"/>
          <a:stretch>
            <a:fillRect/>
          </a:stretch>
        </p:blipFill>
        <p:spPr>
          <a:xfrm>
            <a:off x="5786401" y="3313161"/>
            <a:ext cx="5819775" cy="2333625"/>
          </a:xfrm>
          <a:prstGeom prst="rect">
            <a:avLst/>
          </a:prstGeom>
        </p:spPr>
      </p:pic>
      <p:sp>
        <p:nvSpPr>
          <p:cNvPr id="5" name="Rectangle 4"/>
          <p:cNvSpPr/>
          <p:nvPr/>
        </p:nvSpPr>
        <p:spPr>
          <a:xfrm>
            <a:off x="680321" y="6161409"/>
            <a:ext cx="9284370" cy="461665"/>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2400" b="1"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latin typeface="Arial" panose="020B0604020202020204" pitchFamily="34" charset="0"/>
                <a:ea typeface="Times New Roman" panose="02020603050405020304" pitchFamily="18" charset="0"/>
              </a:rPr>
              <a:t>So what do we mean by likelihood and consequence of risk?</a:t>
            </a:r>
            <a:endParaRPr lang="en-US" sz="2400" b="1"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88611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Likelihood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43225" y="2686050"/>
            <a:ext cx="6305550" cy="1485900"/>
          </a:xfrm>
          <a:prstGeom prst="rect">
            <a:avLst/>
          </a:prstGeom>
        </p:spPr>
      </p:pic>
    </p:spTree>
    <p:extLst>
      <p:ext uri="{BB962C8B-B14F-4D97-AF65-F5344CB8AC3E}">
        <p14:creationId xmlns:p14="http://schemas.microsoft.com/office/powerpoint/2010/main" val="26938777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Consequences </a:t>
            </a:r>
            <a:endParaRPr lang="en-US" dirty="0"/>
          </a:p>
        </p:txBody>
      </p:sp>
      <p:sp>
        <p:nvSpPr>
          <p:cNvPr id="3" name="Content Placeholder 2"/>
          <p:cNvSpPr>
            <a:spLocks noGrp="1"/>
          </p:cNvSpPr>
          <p:nvPr>
            <p:ph idx="1"/>
          </p:nvPr>
        </p:nvSpPr>
        <p:spPr/>
        <p:txBody>
          <a:bodyPr/>
          <a:lstStyle/>
          <a:p>
            <a:r>
              <a:rPr lang="en-US" dirty="0"/>
              <a:t>S</a:t>
            </a:r>
            <a:r>
              <a:rPr lang="en-US" dirty="0" smtClean="0"/>
              <a:t>et </a:t>
            </a:r>
            <a:r>
              <a:rPr lang="en-US" dirty="0"/>
              <a:t>the likelihood consideration aside for the moment and try to imagine what would happen should the risk actually trigger.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0169" y="3304111"/>
            <a:ext cx="6031832" cy="3553890"/>
          </a:xfrm>
          <a:prstGeom prst="rect">
            <a:avLst/>
          </a:prstGeom>
        </p:spPr>
      </p:pic>
    </p:spTree>
    <p:extLst>
      <p:ext uri="{BB962C8B-B14F-4D97-AF65-F5344CB8AC3E}">
        <p14:creationId xmlns:p14="http://schemas.microsoft.com/office/powerpoint/2010/main" val="24047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flight comp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3290" y="3708725"/>
            <a:ext cx="5598710" cy="31492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500862"/>
            <a:ext cx="5353862" cy="923330"/>
          </a:xfrm>
          <a:prstGeom prst="rect">
            <a:avLst/>
          </a:prstGeom>
          <a:noFill/>
        </p:spPr>
        <p:txBody>
          <a:bodyPr wrap="square" lIns="91440" tIns="45720" rIns="91440" bIns="45720">
            <a:spAutoFit/>
          </a:bodyPr>
          <a:lstStyle/>
          <a:p>
            <a:pPr algn="ctr"/>
            <a:r>
              <a:rPr lang="en-US" sz="5400" b="1" dirty="0" smtClean="0">
                <a:ln w="22225">
                  <a:solidFill>
                    <a:schemeClr val="accent2"/>
                  </a:solidFill>
                  <a:prstDash val="solid"/>
                </a:ln>
                <a:solidFill>
                  <a:schemeClr val="accent2">
                    <a:lumMod val="40000"/>
                    <a:lumOff val="60000"/>
                  </a:schemeClr>
                </a:solidFill>
              </a:rPr>
              <a:t>Example:</a:t>
            </a:r>
            <a:endParaRPr lang="en-US" sz="5400" b="1" dirty="0">
              <a:ln w="22225">
                <a:solidFill>
                  <a:schemeClr val="accent2"/>
                </a:solidFill>
                <a:prstDash val="solid"/>
              </a:ln>
              <a:solidFill>
                <a:schemeClr val="accent2">
                  <a:lumMod val="40000"/>
                  <a:lumOff val="60000"/>
                </a:schemeClr>
              </a:solidFill>
            </a:endParaRPr>
          </a:p>
        </p:txBody>
      </p:sp>
      <p:sp>
        <p:nvSpPr>
          <p:cNvPr id="4" name="Rectangle 3"/>
          <p:cNvSpPr/>
          <p:nvPr/>
        </p:nvSpPr>
        <p:spPr>
          <a:xfrm>
            <a:off x="1640304" y="1956127"/>
            <a:ext cx="9103895" cy="147540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lvl="0" indent="-342900" algn="just">
              <a:lnSpc>
                <a:spcPct val="107000"/>
              </a:lnSpc>
              <a:buFont typeface="Symbol" panose="05050102010706020507" pitchFamily="18" charset="2"/>
              <a:buChar char=""/>
            </a:pPr>
            <a:r>
              <a:rPr lang="en-US" sz="2800" dirty="0" smtClean="0">
                <a:solidFill>
                  <a:srgbClr val="3C3C3C"/>
                </a:solidFill>
                <a:latin typeface="Arial" panose="020B0604020202020204" pitchFamily="34" charset="0"/>
                <a:ea typeface="Times New Roman" panose="02020603050405020304" pitchFamily="18" charset="0"/>
                <a:cs typeface="Arial" panose="020B0604020202020204" pitchFamily="34" charset="0"/>
              </a:rPr>
              <a:t>A </a:t>
            </a:r>
            <a:r>
              <a:rPr lang="en-US" sz="2800" dirty="0">
                <a:solidFill>
                  <a:srgbClr val="3C3C3C"/>
                </a:solidFill>
                <a:latin typeface="Arial" panose="020B0604020202020204" pitchFamily="34" charset="0"/>
                <a:ea typeface="Times New Roman" panose="02020603050405020304" pitchFamily="18" charset="0"/>
                <a:cs typeface="Arial" panose="020B0604020202020204" pitchFamily="34" charset="0"/>
              </a:rPr>
              <a:t>commercial airline company </a:t>
            </a:r>
            <a:r>
              <a:rPr lang="en-US" sz="2800" dirty="0" smtClean="0">
                <a:solidFill>
                  <a:srgbClr val="3C3C3C"/>
                </a:solidFill>
                <a:latin typeface="Arial" panose="020B0604020202020204" pitchFamily="34" charset="0"/>
                <a:ea typeface="Times New Roman" panose="02020603050405020304" pitchFamily="18" charset="0"/>
                <a:cs typeface="Arial" panose="020B0604020202020204" pitchFamily="34" charset="0"/>
              </a:rPr>
              <a:t>would </a:t>
            </a:r>
            <a:r>
              <a:rPr lang="en-US" sz="2800" dirty="0">
                <a:solidFill>
                  <a:srgbClr val="3C3C3C"/>
                </a:solidFill>
                <a:latin typeface="Arial" panose="020B0604020202020204" pitchFamily="34" charset="0"/>
                <a:ea typeface="Times New Roman" panose="02020603050405020304" pitchFamily="18" charset="0"/>
                <a:cs typeface="Arial" panose="020B0604020202020204" pitchFamily="34" charset="0"/>
              </a:rPr>
              <a:t>want to ensure the safety of customers and crew on all operating flights. </a:t>
            </a:r>
            <a:endParaRPr lang="en-US" sz="3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032642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3715" y="523745"/>
            <a:ext cx="8466221" cy="101438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lvl="0" indent="-342900" algn="just">
              <a:lnSpc>
                <a:spcPct val="107000"/>
              </a:lnSpc>
              <a:buFont typeface="Symbol" panose="05050102010706020507" pitchFamily="18" charset="2"/>
              <a:buChar char=""/>
            </a:pPr>
            <a:r>
              <a:rPr lang="en-US" sz="2800" dirty="0">
                <a:solidFill>
                  <a:srgbClr val="3C3C3C"/>
                </a:solidFill>
                <a:latin typeface="Arial" panose="020B0604020202020204" pitchFamily="34" charset="0"/>
                <a:ea typeface="Times New Roman" panose="02020603050405020304" pitchFamily="18" charset="0"/>
                <a:cs typeface="Arial" panose="020B0604020202020204" pitchFamily="34" charset="0"/>
              </a:rPr>
              <a:t>Through a risk identification process, two major risks can easily be identified for each flight:</a:t>
            </a:r>
            <a:endParaRPr lang="en-US" sz="36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5" name="Group 4"/>
          <p:cNvGrpSpPr/>
          <p:nvPr/>
        </p:nvGrpSpPr>
        <p:grpSpPr>
          <a:xfrm>
            <a:off x="1354555" y="1983455"/>
            <a:ext cx="9654339" cy="1937349"/>
            <a:chOff x="1354555" y="1983455"/>
            <a:chExt cx="9654339" cy="1937349"/>
          </a:xfrm>
        </p:grpSpPr>
        <p:pic>
          <p:nvPicPr>
            <p:cNvPr id="3" name="Picture 2"/>
            <p:cNvPicPr>
              <a:picLocks noChangeAspect="1"/>
            </p:cNvPicPr>
            <p:nvPr/>
          </p:nvPicPr>
          <p:blipFill>
            <a:blip r:embed="rId2"/>
            <a:stretch>
              <a:fillRect/>
            </a:stretch>
          </p:blipFill>
          <p:spPr>
            <a:xfrm>
              <a:off x="1354555" y="1983455"/>
              <a:ext cx="5753100" cy="1495425"/>
            </a:xfrm>
            <a:prstGeom prst="rect">
              <a:avLst/>
            </a:prstGeom>
          </p:spPr>
        </p:pic>
        <p:pic>
          <p:nvPicPr>
            <p:cNvPr id="6146" name="Picture 2" descr="Image result for late departure of airpla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7655" y="1983455"/>
              <a:ext cx="3901239" cy="19373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1354554" y="4711239"/>
            <a:ext cx="9654339" cy="1889518"/>
            <a:chOff x="1354554" y="4711239"/>
            <a:chExt cx="9654339" cy="1889518"/>
          </a:xfrm>
        </p:grpSpPr>
        <p:pic>
          <p:nvPicPr>
            <p:cNvPr id="4" name="Picture 3"/>
            <p:cNvPicPr>
              <a:picLocks noChangeAspect="1"/>
            </p:cNvPicPr>
            <p:nvPr/>
          </p:nvPicPr>
          <p:blipFill>
            <a:blip r:embed="rId4"/>
            <a:stretch>
              <a:fillRect/>
            </a:stretch>
          </p:blipFill>
          <p:spPr>
            <a:xfrm>
              <a:off x="1354554" y="4711239"/>
              <a:ext cx="5753100" cy="1419225"/>
            </a:xfrm>
            <a:prstGeom prst="rect">
              <a:avLst/>
            </a:prstGeom>
          </p:spPr>
        </p:pic>
        <p:pic>
          <p:nvPicPr>
            <p:cNvPr id="6148" name="Picture 4" descr="Image result for plane crash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07654" y="4711239"/>
              <a:ext cx="3901239" cy="18895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9398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5103" y="284292"/>
            <a:ext cx="9637044"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en-US" sz="2400" dirty="0" smtClean="0">
                <a:solidFill>
                  <a:srgbClr val="3C3C3C"/>
                </a:solidFill>
                <a:latin typeface="Arial" panose="020B0604020202020204" pitchFamily="34" charset="0"/>
                <a:ea typeface="Times New Roman" panose="02020603050405020304" pitchFamily="18" charset="0"/>
              </a:rPr>
              <a:t>The </a:t>
            </a:r>
            <a:r>
              <a:rPr lang="en-US" sz="2400" dirty="0">
                <a:solidFill>
                  <a:srgbClr val="3C3C3C"/>
                </a:solidFill>
                <a:latin typeface="Arial" panose="020B0604020202020204" pitchFamily="34" charset="0"/>
                <a:ea typeface="Times New Roman" panose="02020603050405020304" pitchFamily="18" charset="0"/>
              </a:rPr>
              <a:t>risk of the plane being late for departure may be deemed to be </a:t>
            </a:r>
            <a:r>
              <a:rPr lang="en-US" sz="2400" b="1" dirty="0">
                <a:solidFill>
                  <a:srgbClr val="FF0000"/>
                </a:solidFill>
                <a:latin typeface="Arial" panose="020B0604020202020204" pitchFamily="34" charset="0"/>
                <a:ea typeface="Times New Roman" panose="02020603050405020304" pitchFamily="18" charset="0"/>
              </a:rPr>
              <a:t>likely to </a:t>
            </a:r>
            <a:r>
              <a:rPr lang="en-US" sz="2400" b="1" dirty="0" smtClean="0">
                <a:solidFill>
                  <a:srgbClr val="FF0000"/>
                </a:solidFill>
                <a:latin typeface="Arial" panose="020B0604020202020204" pitchFamily="34" charset="0"/>
                <a:ea typeface="Times New Roman" panose="02020603050405020304" pitchFamily="18" charset="0"/>
              </a:rPr>
              <a:t>occur</a:t>
            </a:r>
            <a:endParaRPr lang="en-US" sz="2400" b="1"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US" sz="2400" dirty="0" smtClean="0">
              <a:solidFill>
                <a:srgbClr val="3C3C3C"/>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sz="2400" dirty="0" smtClean="0">
                <a:solidFill>
                  <a:srgbClr val="3C3C3C"/>
                </a:solidFill>
                <a:latin typeface="Arial" panose="020B0604020202020204" pitchFamily="34" charset="0"/>
                <a:ea typeface="Times New Roman" panose="02020603050405020304" pitchFamily="18" charset="0"/>
              </a:rPr>
              <a:t>the </a:t>
            </a:r>
            <a:r>
              <a:rPr lang="en-US" sz="2400" b="1" dirty="0">
                <a:solidFill>
                  <a:srgbClr val="FF0000"/>
                </a:solidFill>
                <a:latin typeface="Arial" panose="020B0604020202020204" pitchFamily="34" charset="0"/>
                <a:ea typeface="Times New Roman" panose="02020603050405020304" pitchFamily="18" charset="0"/>
              </a:rPr>
              <a:t>consequences</a:t>
            </a:r>
            <a:r>
              <a:rPr lang="en-US" sz="2400" dirty="0">
                <a:solidFill>
                  <a:srgbClr val="3C3C3C"/>
                </a:solidFill>
                <a:latin typeface="Arial" panose="020B0604020202020204" pitchFamily="34" charset="0"/>
                <a:ea typeface="Times New Roman" panose="02020603050405020304" pitchFamily="18" charset="0"/>
              </a:rPr>
              <a:t> may be deemed to be </a:t>
            </a:r>
            <a:r>
              <a:rPr lang="en-US" sz="2400" b="1" dirty="0">
                <a:solidFill>
                  <a:srgbClr val="FF0000"/>
                </a:solidFill>
                <a:latin typeface="Arial" panose="020B0604020202020204" pitchFamily="34" charset="0"/>
                <a:ea typeface="Times New Roman" panose="02020603050405020304" pitchFamily="18" charset="0"/>
              </a:rPr>
              <a:t>quite</a:t>
            </a:r>
            <a:r>
              <a:rPr lang="en-US" sz="2400" dirty="0">
                <a:solidFill>
                  <a:srgbClr val="FF0000"/>
                </a:solidFill>
                <a:latin typeface="Arial" panose="020B0604020202020204" pitchFamily="34" charset="0"/>
                <a:ea typeface="Times New Roman" panose="02020603050405020304" pitchFamily="18" charset="0"/>
              </a:rPr>
              <a:t> </a:t>
            </a:r>
            <a:r>
              <a:rPr lang="en-US" sz="2400" dirty="0" smtClean="0">
                <a:solidFill>
                  <a:srgbClr val="FF0000"/>
                </a:solidFill>
                <a:latin typeface="Arial" panose="020B0604020202020204" pitchFamily="34" charset="0"/>
                <a:ea typeface="Times New Roman" panose="02020603050405020304" pitchFamily="18" charset="0"/>
              </a:rPr>
              <a:t>small</a:t>
            </a:r>
            <a:r>
              <a:rPr lang="en-US" sz="2400" dirty="0" smtClean="0">
                <a:solidFill>
                  <a:srgbClr val="3C3C3C"/>
                </a:solidFill>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2400" dirty="0">
              <a:solidFill>
                <a:srgbClr val="3C3C3C"/>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sz="2400" dirty="0" smtClean="0">
                <a:solidFill>
                  <a:srgbClr val="3C3C3C"/>
                </a:solidFill>
                <a:latin typeface="Arial" panose="020B0604020202020204" pitchFamily="34" charset="0"/>
                <a:ea typeface="Times New Roman" panose="02020603050405020304" pitchFamily="18" charset="0"/>
              </a:rPr>
              <a:t>hence </a:t>
            </a:r>
            <a:r>
              <a:rPr lang="en-US" sz="2400" b="1" dirty="0">
                <a:solidFill>
                  <a:srgbClr val="FF0000"/>
                </a:solidFill>
                <a:latin typeface="Arial" panose="020B0604020202020204" pitchFamily="34" charset="0"/>
                <a:ea typeface="Times New Roman" panose="02020603050405020304" pitchFamily="18" charset="0"/>
              </a:rPr>
              <a:t>a lower risk level</a:t>
            </a:r>
            <a:r>
              <a:rPr lang="en-US" sz="2400" dirty="0">
                <a:solidFill>
                  <a:srgbClr val="3C3C3C"/>
                </a:solidFill>
                <a:latin typeface="Arial" panose="020B0604020202020204" pitchFamily="34" charset="0"/>
                <a:ea typeface="Times New Roman" panose="02020603050405020304" pitchFamily="18" charset="0"/>
              </a:rPr>
              <a:t>. </a:t>
            </a:r>
            <a:endParaRPr lang="en-US" sz="2400" dirty="0"/>
          </a:p>
        </p:txBody>
      </p:sp>
      <p:pic>
        <p:nvPicPr>
          <p:cNvPr id="3" name="Picture 2"/>
          <p:cNvPicPr>
            <a:picLocks noChangeAspect="1"/>
          </p:cNvPicPr>
          <p:nvPr/>
        </p:nvPicPr>
        <p:blipFill>
          <a:blip r:embed="rId2"/>
          <a:stretch>
            <a:fillRect/>
          </a:stretch>
        </p:blipFill>
        <p:spPr>
          <a:xfrm>
            <a:off x="637924" y="3171574"/>
            <a:ext cx="11325225" cy="2752725"/>
          </a:xfrm>
          <a:prstGeom prst="rect">
            <a:avLst/>
          </a:prstGeom>
        </p:spPr>
      </p:pic>
      <p:pic>
        <p:nvPicPr>
          <p:cNvPr id="5" name="Picture 4"/>
          <p:cNvPicPr>
            <a:picLocks noChangeAspect="1"/>
          </p:cNvPicPr>
          <p:nvPr/>
        </p:nvPicPr>
        <p:blipFill>
          <a:blip r:embed="rId3"/>
          <a:stretch>
            <a:fillRect/>
          </a:stretch>
        </p:blipFill>
        <p:spPr>
          <a:xfrm>
            <a:off x="866775" y="3564786"/>
            <a:ext cx="11325225" cy="3891352"/>
          </a:xfrm>
          <a:prstGeom prst="rect">
            <a:avLst/>
          </a:prstGeom>
        </p:spPr>
      </p:pic>
      <p:pic>
        <p:nvPicPr>
          <p:cNvPr id="6" name="Picture 2" descr="Image result for late departure of airpla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1455" y="744310"/>
            <a:ext cx="4080545" cy="2026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51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5588" y="443949"/>
            <a:ext cx="9729538"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en-US" sz="2400" dirty="0">
                <a:solidFill>
                  <a:srgbClr val="3C3C3C"/>
                </a:solidFill>
                <a:latin typeface="Arial" panose="020B0604020202020204" pitchFamily="34" charset="0"/>
                <a:ea typeface="Times New Roman" panose="02020603050405020304" pitchFamily="18" charset="0"/>
              </a:rPr>
              <a:t>Even though the risk of a plane crash may be deemed as </a:t>
            </a:r>
            <a:r>
              <a:rPr lang="en-US" sz="2400" b="1" dirty="0">
                <a:solidFill>
                  <a:srgbClr val="FF0000"/>
                </a:solidFill>
                <a:latin typeface="Arial" panose="020B0604020202020204" pitchFamily="34" charset="0"/>
                <a:ea typeface="Times New Roman" panose="02020603050405020304" pitchFamily="18" charset="0"/>
              </a:rPr>
              <a:t>low likelihood of occurrence</a:t>
            </a:r>
            <a:r>
              <a:rPr lang="en-US" sz="2400" dirty="0">
                <a:solidFill>
                  <a:srgbClr val="3C3C3C"/>
                </a:solidFill>
                <a:latin typeface="Arial" panose="020B0604020202020204" pitchFamily="34" charset="0"/>
                <a:ea typeface="Times New Roman" panose="02020603050405020304" pitchFamily="18" charset="0"/>
              </a:rPr>
              <a:t>, </a:t>
            </a:r>
            <a:endParaRPr lang="en-US" sz="2400" dirty="0" smtClean="0">
              <a:solidFill>
                <a:srgbClr val="3C3C3C"/>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sz="2400" dirty="0" smtClean="0">
                <a:solidFill>
                  <a:srgbClr val="3C3C3C"/>
                </a:solidFill>
                <a:latin typeface="Arial" panose="020B0604020202020204" pitchFamily="34" charset="0"/>
                <a:ea typeface="Times New Roman" panose="02020603050405020304" pitchFamily="18" charset="0"/>
              </a:rPr>
              <a:t>we </a:t>
            </a:r>
            <a:r>
              <a:rPr lang="en-US" sz="2400" dirty="0">
                <a:solidFill>
                  <a:srgbClr val="3C3C3C"/>
                </a:solidFill>
                <a:latin typeface="Arial" panose="020B0604020202020204" pitchFamily="34" charset="0"/>
                <a:ea typeface="Times New Roman" panose="02020603050405020304" pitchFamily="18" charset="0"/>
              </a:rPr>
              <a:t>would anticipate </a:t>
            </a:r>
            <a:r>
              <a:rPr lang="en-US" sz="2400" b="1" dirty="0">
                <a:solidFill>
                  <a:srgbClr val="FF0000"/>
                </a:solidFill>
                <a:latin typeface="Arial" panose="020B0604020202020204" pitchFamily="34" charset="0"/>
                <a:ea typeface="Times New Roman" panose="02020603050405020304" pitchFamily="18" charset="0"/>
              </a:rPr>
              <a:t>catastrophic consequences </a:t>
            </a:r>
            <a:r>
              <a:rPr lang="en-US" sz="2400" dirty="0">
                <a:solidFill>
                  <a:srgbClr val="3C3C3C"/>
                </a:solidFill>
                <a:latin typeface="Arial" panose="020B0604020202020204" pitchFamily="34" charset="0"/>
                <a:ea typeface="Times New Roman" panose="02020603050405020304" pitchFamily="18" charset="0"/>
              </a:rPr>
              <a:t>should it </a:t>
            </a:r>
            <a:r>
              <a:rPr lang="en-US" sz="2400" dirty="0" smtClean="0">
                <a:solidFill>
                  <a:srgbClr val="3C3C3C"/>
                </a:solidFill>
                <a:latin typeface="Arial" panose="020B0604020202020204" pitchFamily="34" charset="0"/>
                <a:ea typeface="Times New Roman" panose="02020603050405020304" pitchFamily="18" charset="0"/>
              </a:rPr>
              <a:t>occur.</a:t>
            </a:r>
          </a:p>
          <a:p>
            <a:pPr marL="285750" indent="-285750">
              <a:buFont typeface="Arial" panose="020B0604020202020204" pitchFamily="34" charset="0"/>
              <a:buChar char="•"/>
            </a:pPr>
            <a:r>
              <a:rPr lang="en-US" sz="2400" dirty="0" smtClean="0">
                <a:solidFill>
                  <a:srgbClr val="3C3C3C"/>
                </a:solidFill>
                <a:latin typeface="Arial" panose="020B0604020202020204" pitchFamily="34" charset="0"/>
                <a:ea typeface="Times New Roman" panose="02020603050405020304" pitchFamily="18" charset="0"/>
              </a:rPr>
              <a:t>Hence</a:t>
            </a:r>
            <a:r>
              <a:rPr lang="en-US" sz="2400" dirty="0">
                <a:solidFill>
                  <a:srgbClr val="3C3C3C"/>
                </a:solidFill>
                <a:latin typeface="Arial" panose="020B0604020202020204" pitchFamily="34" charset="0"/>
                <a:ea typeface="Times New Roman" panose="02020603050405020304" pitchFamily="18" charset="0"/>
              </a:rPr>
              <a:t>, this would be assessed at </a:t>
            </a:r>
            <a:r>
              <a:rPr lang="en-US" sz="2400" b="1" dirty="0">
                <a:solidFill>
                  <a:srgbClr val="FF0000"/>
                </a:solidFill>
                <a:latin typeface="Arial" panose="020B0604020202020204" pitchFamily="34" charset="0"/>
                <a:ea typeface="Times New Roman" panose="02020603050405020304" pitchFamily="18" charset="0"/>
              </a:rPr>
              <a:t>a higher risk level</a:t>
            </a:r>
            <a:r>
              <a:rPr lang="en-US" sz="2400" dirty="0">
                <a:solidFill>
                  <a:srgbClr val="3C3C3C"/>
                </a:solidFill>
                <a:latin typeface="Arial" panose="020B0604020202020204" pitchFamily="34" charset="0"/>
                <a:ea typeface="Times New Roman" panose="02020603050405020304" pitchFamily="18" charset="0"/>
              </a:rPr>
              <a:t>. </a:t>
            </a:r>
          </a:p>
        </p:txBody>
      </p:sp>
      <p:pic>
        <p:nvPicPr>
          <p:cNvPr id="3" name="Picture 4" descr="Image result for plane crash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90761" y="1691313"/>
            <a:ext cx="3901239" cy="188951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349166" y="3580831"/>
            <a:ext cx="11325225" cy="2752725"/>
            <a:chOff x="349166" y="3580831"/>
            <a:chExt cx="11325225" cy="2752725"/>
          </a:xfrm>
        </p:grpSpPr>
        <p:grpSp>
          <p:nvGrpSpPr>
            <p:cNvPr id="6" name="Group 5"/>
            <p:cNvGrpSpPr/>
            <p:nvPr/>
          </p:nvGrpSpPr>
          <p:grpSpPr>
            <a:xfrm>
              <a:off x="349166" y="3580831"/>
              <a:ext cx="11325225" cy="2752725"/>
              <a:chOff x="349166" y="3580831"/>
              <a:chExt cx="11325225" cy="2752725"/>
            </a:xfrm>
          </p:grpSpPr>
          <p:pic>
            <p:nvPicPr>
              <p:cNvPr id="4" name="Picture 3"/>
              <p:cNvPicPr>
                <a:picLocks noChangeAspect="1"/>
              </p:cNvPicPr>
              <p:nvPr/>
            </p:nvPicPr>
            <p:blipFill>
              <a:blip r:embed="rId3"/>
              <a:stretch>
                <a:fillRect/>
              </a:stretch>
            </p:blipFill>
            <p:spPr>
              <a:xfrm>
                <a:off x="349166" y="3580831"/>
                <a:ext cx="11325225" cy="2752725"/>
              </a:xfrm>
              <a:prstGeom prst="rect">
                <a:avLst/>
              </a:prstGeom>
            </p:spPr>
          </p:pic>
          <p:pic>
            <p:nvPicPr>
              <p:cNvPr id="5" name="Picture 4"/>
              <p:cNvPicPr>
                <a:picLocks noChangeAspect="1"/>
              </p:cNvPicPr>
              <p:nvPr/>
            </p:nvPicPr>
            <p:blipFill>
              <a:blip r:embed="rId4"/>
              <a:stretch>
                <a:fillRect/>
              </a:stretch>
            </p:blipFill>
            <p:spPr>
              <a:xfrm>
                <a:off x="10178714" y="4874859"/>
                <a:ext cx="1435517" cy="455131"/>
              </a:xfrm>
              <a:prstGeom prst="rect">
                <a:avLst/>
              </a:prstGeom>
            </p:spPr>
          </p:pic>
        </p:grpSp>
        <p:pic>
          <p:nvPicPr>
            <p:cNvPr id="7" name="Picture 6"/>
            <p:cNvPicPr>
              <a:picLocks noChangeAspect="1"/>
            </p:cNvPicPr>
            <p:nvPr/>
          </p:nvPicPr>
          <p:blipFill>
            <a:blip r:embed="rId5"/>
            <a:stretch>
              <a:fillRect/>
            </a:stretch>
          </p:blipFill>
          <p:spPr>
            <a:xfrm>
              <a:off x="3992228" y="3903127"/>
              <a:ext cx="1578393" cy="361464"/>
            </a:xfrm>
            <a:prstGeom prst="rect">
              <a:avLst/>
            </a:prstGeom>
          </p:spPr>
        </p:pic>
      </p:grpSp>
      <p:pic>
        <p:nvPicPr>
          <p:cNvPr id="9" name="Picture 8"/>
          <p:cNvPicPr>
            <a:picLocks noChangeAspect="1"/>
          </p:cNvPicPr>
          <p:nvPr/>
        </p:nvPicPr>
        <p:blipFill>
          <a:blip r:embed="rId6"/>
          <a:stretch>
            <a:fillRect/>
          </a:stretch>
        </p:blipFill>
        <p:spPr>
          <a:xfrm>
            <a:off x="349165" y="3065461"/>
            <a:ext cx="11325225" cy="3759767"/>
          </a:xfrm>
          <a:prstGeom prst="rect">
            <a:avLst/>
          </a:prstGeom>
        </p:spPr>
      </p:pic>
    </p:spTree>
    <p:extLst>
      <p:ext uri="{BB962C8B-B14F-4D97-AF65-F5344CB8AC3E}">
        <p14:creationId xmlns:p14="http://schemas.microsoft.com/office/powerpoint/2010/main" val="41250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24064" y="2635660"/>
            <a:ext cx="9400330" cy="1107996"/>
          </a:xfrm>
          <a:prstGeom prst="rect">
            <a:avLst/>
          </a:prstGeom>
          <a:noFill/>
        </p:spPr>
        <p:txBody>
          <a:bodyPr wrap="none" lIns="91440" tIns="45720" rIns="91440" bIns="45720">
            <a:spAutoFit/>
          </a:bodyPr>
          <a:lstStyle/>
          <a:p>
            <a:pPr algn="ctr"/>
            <a:r>
              <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1 </a:t>
            </a: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Why risk assessment?</a:t>
            </a:r>
          </a:p>
        </p:txBody>
      </p:sp>
    </p:spTree>
    <p:extLst>
      <p:ext uri="{BB962C8B-B14F-4D97-AF65-F5344CB8AC3E}">
        <p14:creationId xmlns:p14="http://schemas.microsoft.com/office/powerpoint/2010/main" val="4431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1842" y="203242"/>
            <a:ext cx="9320464" cy="138499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457200" lvl="0" indent="-457200">
              <a:buFont typeface="Arial" panose="020B0604020202020204" pitchFamily="34" charset="0"/>
              <a:buChar char="•"/>
            </a:pPr>
            <a:r>
              <a:rPr lang="en-US" sz="2800" dirty="0"/>
              <a:t>So clearly, both risks would end up with </a:t>
            </a:r>
            <a:r>
              <a:rPr lang="en-US" sz="2800" dirty="0">
                <a:solidFill>
                  <a:srgbClr val="FF0000"/>
                </a:solidFill>
              </a:rPr>
              <a:t>different risk levels attached.</a:t>
            </a:r>
            <a:r>
              <a:rPr lang="en-US" sz="2800" dirty="0"/>
              <a:t> </a:t>
            </a:r>
            <a:endParaRPr lang="en-US" sz="2800" dirty="0" smtClean="0"/>
          </a:p>
          <a:p>
            <a:pPr marL="457200" lvl="0" indent="-457200">
              <a:buFont typeface="Arial" panose="020B0604020202020204" pitchFamily="34" charset="0"/>
              <a:buChar char="•"/>
            </a:pPr>
            <a:r>
              <a:rPr lang="en-US" sz="2800" dirty="0" smtClean="0"/>
              <a:t>This </a:t>
            </a:r>
            <a:r>
              <a:rPr lang="en-US" sz="2800" dirty="0"/>
              <a:t>is important for decision-making purposes. </a:t>
            </a:r>
          </a:p>
        </p:txBody>
      </p:sp>
      <p:grpSp>
        <p:nvGrpSpPr>
          <p:cNvPr id="5" name="Group 4"/>
          <p:cNvGrpSpPr/>
          <p:nvPr/>
        </p:nvGrpSpPr>
        <p:grpSpPr>
          <a:xfrm>
            <a:off x="1354555" y="1983455"/>
            <a:ext cx="9654339" cy="1937349"/>
            <a:chOff x="1354555" y="1983455"/>
            <a:chExt cx="9654339" cy="1937349"/>
          </a:xfrm>
        </p:grpSpPr>
        <p:pic>
          <p:nvPicPr>
            <p:cNvPr id="3" name="Picture 2"/>
            <p:cNvPicPr>
              <a:picLocks noChangeAspect="1"/>
            </p:cNvPicPr>
            <p:nvPr/>
          </p:nvPicPr>
          <p:blipFill>
            <a:blip r:embed="rId2"/>
            <a:stretch>
              <a:fillRect/>
            </a:stretch>
          </p:blipFill>
          <p:spPr>
            <a:xfrm>
              <a:off x="1354555" y="1983455"/>
              <a:ext cx="5753100" cy="1495425"/>
            </a:xfrm>
            <a:prstGeom prst="rect">
              <a:avLst/>
            </a:prstGeom>
          </p:spPr>
        </p:pic>
        <p:pic>
          <p:nvPicPr>
            <p:cNvPr id="6146" name="Picture 2" descr="Image result for late departure of airpla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7655" y="1983455"/>
              <a:ext cx="3901239" cy="19373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1354554" y="4711239"/>
            <a:ext cx="9654339" cy="1889518"/>
            <a:chOff x="1354554" y="4711239"/>
            <a:chExt cx="9654339" cy="1889518"/>
          </a:xfrm>
        </p:grpSpPr>
        <p:pic>
          <p:nvPicPr>
            <p:cNvPr id="4" name="Picture 3"/>
            <p:cNvPicPr>
              <a:picLocks noChangeAspect="1"/>
            </p:cNvPicPr>
            <p:nvPr/>
          </p:nvPicPr>
          <p:blipFill>
            <a:blip r:embed="rId4"/>
            <a:stretch>
              <a:fillRect/>
            </a:stretch>
          </p:blipFill>
          <p:spPr>
            <a:xfrm>
              <a:off x="1354554" y="4711239"/>
              <a:ext cx="5753100" cy="1419225"/>
            </a:xfrm>
            <a:prstGeom prst="rect">
              <a:avLst/>
            </a:prstGeom>
          </p:spPr>
        </p:pic>
        <p:pic>
          <p:nvPicPr>
            <p:cNvPr id="6148" name="Picture 4" descr="Image result for plane crash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07654" y="4711239"/>
              <a:ext cx="3901239" cy="188951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Oval 6"/>
          <p:cNvSpPr/>
          <p:nvPr/>
        </p:nvSpPr>
        <p:spPr>
          <a:xfrm>
            <a:off x="938463" y="2815389"/>
            <a:ext cx="1203158" cy="12392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High</a:t>
            </a:r>
            <a:endParaRPr lang="en-US" sz="2400" b="1" dirty="0"/>
          </a:p>
        </p:txBody>
      </p:sp>
      <p:sp>
        <p:nvSpPr>
          <p:cNvPr id="10" name="Oval 9"/>
          <p:cNvSpPr/>
          <p:nvPr/>
        </p:nvSpPr>
        <p:spPr>
          <a:xfrm>
            <a:off x="933449" y="5510837"/>
            <a:ext cx="1203158" cy="123925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Low</a:t>
            </a:r>
            <a:endParaRPr lang="en-US" sz="2400" b="1" dirty="0"/>
          </a:p>
        </p:txBody>
      </p:sp>
    </p:spTree>
    <p:extLst>
      <p:ext uri="{BB962C8B-B14F-4D97-AF65-F5344CB8AC3E}">
        <p14:creationId xmlns:p14="http://schemas.microsoft.com/office/powerpoint/2010/main" val="334210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Likelihood :</a:t>
            </a:r>
            <a:endParaRPr lang="en-US" dirty="0"/>
          </a:p>
        </p:txBody>
      </p:sp>
      <p:sp>
        <p:nvSpPr>
          <p:cNvPr id="3" name="Content Placeholder 2"/>
          <p:cNvSpPr>
            <a:spLocks noGrp="1"/>
          </p:cNvSpPr>
          <p:nvPr>
            <p:ph idx="1"/>
          </p:nvPr>
        </p:nvSpPr>
        <p:spPr>
          <a:xfrm>
            <a:off x="680321" y="2336873"/>
            <a:ext cx="10051847" cy="1717769"/>
          </a:xfrm>
        </p:spPr>
        <p:txBody>
          <a:bodyPr/>
          <a:lstStyle/>
          <a:p>
            <a:r>
              <a:rPr lang="en-US" dirty="0"/>
              <a:t>S</a:t>
            </a:r>
            <a:r>
              <a:rPr lang="en-US" dirty="0" smtClean="0"/>
              <a:t>eeking </a:t>
            </a:r>
            <a:r>
              <a:rPr lang="en-US" dirty="0"/>
              <a:t>to gain insights into the </a:t>
            </a:r>
            <a:r>
              <a:rPr lang="en-US" sz="2800" b="1" dirty="0">
                <a:solidFill>
                  <a:srgbClr val="FFFF00"/>
                </a:solidFill>
              </a:rPr>
              <a:t>chances</a:t>
            </a:r>
            <a:r>
              <a:rPr lang="en-US" dirty="0"/>
              <a:t> or </a:t>
            </a:r>
            <a:r>
              <a:rPr lang="en-US" sz="2800" b="1" dirty="0">
                <a:solidFill>
                  <a:srgbClr val="FFFF00"/>
                </a:solidFill>
              </a:rPr>
              <a:t>likelihood</a:t>
            </a:r>
            <a:r>
              <a:rPr lang="en-US" dirty="0"/>
              <a:t> of each identified risk occurring. </a:t>
            </a:r>
            <a:endParaRPr lang="en-US" dirty="0" smtClean="0"/>
          </a:p>
          <a:p>
            <a:r>
              <a:rPr lang="en-US" dirty="0" smtClean="0"/>
              <a:t>By </a:t>
            </a:r>
            <a:r>
              <a:rPr lang="en-US" dirty="0"/>
              <a:t>this, we mean </a:t>
            </a:r>
            <a:r>
              <a:rPr lang="en-US" dirty="0" smtClean="0"/>
              <a:t>a </a:t>
            </a:r>
            <a:r>
              <a:rPr lang="en-US" sz="2800" b="1" dirty="0">
                <a:solidFill>
                  <a:srgbClr val="FFFF00"/>
                </a:solidFill>
              </a:rPr>
              <a:t>low, moderate, or high </a:t>
            </a:r>
            <a:r>
              <a:rPr lang="en-US" dirty="0"/>
              <a:t>chance of occurrence</a:t>
            </a:r>
          </a:p>
        </p:txBody>
      </p:sp>
      <p:pic>
        <p:nvPicPr>
          <p:cNvPr id="4" name="Picture 3"/>
          <p:cNvPicPr>
            <a:picLocks noChangeAspect="1"/>
          </p:cNvPicPr>
          <p:nvPr/>
        </p:nvPicPr>
        <p:blipFill>
          <a:blip r:embed="rId2"/>
          <a:stretch>
            <a:fillRect/>
          </a:stretch>
        </p:blipFill>
        <p:spPr>
          <a:xfrm>
            <a:off x="7267074" y="3686999"/>
            <a:ext cx="4924926" cy="3171002"/>
          </a:xfrm>
          <a:prstGeom prst="rect">
            <a:avLst/>
          </a:prstGeom>
        </p:spPr>
      </p:pic>
    </p:spTree>
    <p:extLst>
      <p:ext uri="{BB962C8B-B14F-4D97-AF65-F5344CB8AC3E}">
        <p14:creationId xmlns:p14="http://schemas.microsoft.com/office/powerpoint/2010/main" val="277499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Consequences </a:t>
            </a:r>
            <a:endParaRPr lang="en-US" dirty="0"/>
          </a:p>
        </p:txBody>
      </p:sp>
      <p:sp>
        <p:nvSpPr>
          <p:cNvPr id="3" name="Content Placeholder 2"/>
          <p:cNvSpPr>
            <a:spLocks noGrp="1"/>
          </p:cNvSpPr>
          <p:nvPr>
            <p:ph idx="1"/>
          </p:nvPr>
        </p:nvSpPr>
        <p:spPr/>
        <p:txBody>
          <a:bodyPr/>
          <a:lstStyle/>
          <a:p>
            <a:r>
              <a:rPr lang="en-US" dirty="0"/>
              <a:t>Once you have considered the likelihood, then you need to </a:t>
            </a:r>
            <a:r>
              <a:rPr lang="en-US" dirty="0">
                <a:solidFill>
                  <a:srgbClr val="FFFF00"/>
                </a:solidFill>
              </a:rPr>
              <a:t>put this aside</a:t>
            </a:r>
            <a:r>
              <a:rPr lang="en-US" dirty="0"/>
              <a:t> and make a bold assumption that the risk </a:t>
            </a:r>
            <a:r>
              <a:rPr lang="en-US" dirty="0">
                <a:solidFill>
                  <a:srgbClr val="FFFF00"/>
                </a:solidFill>
              </a:rPr>
              <a:t>has actually occurred.</a:t>
            </a:r>
            <a:r>
              <a:rPr lang="en-US" dirty="0"/>
              <a:t> </a:t>
            </a:r>
            <a:endParaRPr lang="en-US" dirty="0" smtClean="0"/>
          </a:p>
          <a:p>
            <a:r>
              <a:rPr lang="en-US" dirty="0" smtClean="0"/>
              <a:t>Then </a:t>
            </a:r>
            <a:r>
              <a:rPr lang="en-US" dirty="0"/>
              <a:t>your focus is in trying to </a:t>
            </a:r>
            <a:r>
              <a:rPr lang="en-US" b="1" dirty="0">
                <a:solidFill>
                  <a:srgbClr val="FFFF00"/>
                </a:solidFill>
              </a:rPr>
              <a:t>anticipate the possible consequences</a:t>
            </a:r>
            <a:r>
              <a:rPr lang="en-US" dirty="0"/>
              <a:t> to your project objectives as a result of its occurrence.</a:t>
            </a:r>
          </a:p>
        </p:txBody>
      </p:sp>
      <p:pic>
        <p:nvPicPr>
          <p:cNvPr id="71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4859" y="4289142"/>
            <a:ext cx="3742792" cy="25688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2617623" y="4289143"/>
            <a:ext cx="2577236" cy="2568855"/>
          </a:xfrm>
          <a:prstGeom prst="rect">
            <a:avLst/>
          </a:prstGeom>
        </p:spPr>
      </p:pic>
      <p:pic>
        <p:nvPicPr>
          <p:cNvPr id="6" name="Picture 5"/>
          <p:cNvPicPr>
            <a:picLocks noChangeAspect="1"/>
          </p:cNvPicPr>
          <p:nvPr/>
        </p:nvPicPr>
        <p:blipFill>
          <a:blip r:embed="rId4"/>
          <a:stretch>
            <a:fillRect/>
          </a:stretch>
        </p:blipFill>
        <p:spPr>
          <a:xfrm>
            <a:off x="8774813" y="4289144"/>
            <a:ext cx="3751214" cy="2568856"/>
          </a:xfrm>
          <a:prstGeom prst="rect">
            <a:avLst/>
          </a:prstGeom>
        </p:spPr>
      </p:pic>
    </p:spTree>
    <p:extLst>
      <p:ext uri="{BB962C8B-B14F-4D97-AF65-F5344CB8AC3E}">
        <p14:creationId xmlns:p14="http://schemas.microsoft.com/office/powerpoint/2010/main" val="193977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321" y="753228"/>
            <a:ext cx="9799184" cy="1080938"/>
          </a:xfrm>
        </p:spPr>
        <p:txBody>
          <a:bodyPr/>
          <a:lstStyle/>
          <a:p>
            <a:r>
              <a:rPr lang="en-US" dirty="0"/>
              <a:t>. So when assessing your risks, you are considering... </a:t>
            </a:r>
          </a:p>
        </p:txBody>
      </p:sp>
      <p:pic>
        <p:nvPicPr>
          <p:cNvPr id="1026" name="Picture 2" descr="Image result for risk assess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2045" y="3363081"/>
            <a:ext cx="3494919" cy="34949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396040" y="2112848"/>
            <a:ext cx="8336005" cy="761893"/>
          </a:xfrm>
          <a:prstGeom prst="rect">
            <a:avLst/>
          </a:prstGeom>
        </p:spPr>
      </p:pic>
      <p:pic>
        <p:nvPicPr>
          <p:cNvPr id="6" name="Picture 5"/>
          <p:cNvPicPr>
            <a:picLocks noChangeAspect="1"/>
          </p:cNvPicPr>
          <p:nvPr/>
        </p:nvPicPr>
        <p:blipFill>
          <a:blip r:embed="rId4"/>
          <a:stretch>
            <a:fillRect/>
          </a:stretch>
        </p:blipFill>
        <p:spPr>
          <a:xfrm>
            <a:off x="396040" y="2874741"/>
            <a:ext cx="8336005" cy="619465"/>
          </a:xfrm>
          <a:prstGeom prst="rect">
            <a:avLst/>
          </a:prstGeom>
        </p:spPr>
      </p:pic>
      <p:pic>
        <p:nvPicPr>
          <p:cNvPr id="7" name="Picture 6"/>
          <p:cNvPicPr>
            <a:picLocks noChangeAspect="1"/>
          </p:cNvPicPr>
          <p:nvPr/>
        </p:nvPicPr>
        <p:blipFill>
          <a:blip r:embed="rId5"/>
          <a:stretch>
            <a:fillRect/>
          </a:stretch>
        </p:blipFill>
        <p:spPr>
          <a:xfrm>
            <a:off x="396040" y="3494206"/>
            <a:ext cx="8336005" cy="641834"/>
          </a:xfrm>
          <a:prstGeom prst="rect">
            <a:avLst/>
          </a:prstGeom>
        </p:spPr>
      </p:pic>
    </p:spTree>
    <p:extLst>
      <p:ext uri="{BB962C8B-B14F-4D97-AF65-F5344CB8AC3E}">
        <p14:creationId xmlns:p14="http://schemas.microsoft.com/office/powerpoint/2010/main" val="383319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hink </a:t>
            </a:r>
            <a:r>
              <a:rPr lang="en-US" dirty="0"/>
              <a:t>about the Western Savannah case</a:t>
            </a:r>
          </a:p>
        </p:txBody>
      </p:sp>
      <p:pic>
        <p:nvPicPr>
          <p:cNvPr id="4" name="Picture 3"/>
          <p:cNvPicPr>
            <a:picLocks noChangeAspect="1"/>
          </p:cNvPicPr>
          <p:nvPr/>
        </p:nvPicPr>
        <p:blipFill>
          <a:blip r:embed="rId2"/>
          <a:stretch>
            <a:fillRect/>
          </a:stretch>
        </p:blipFill>
        <p:spPr>
          <a:xfrm>
            <a:off x="132347" y="1963403"/>
            <a:ext cx="10408695" cy="3174080"/>
          </a:xfrm>
          <a:prstGeom prst="rect">
            <a:avLst/>
          </a:prstGeom>
        </p:spPr>
      </p:pic>
      <p:pic>
        <p:nvPicPr>
          <p:cNvPr id="5" name="Picture 4"/>
          <p:cNvPicPr>
            <a:picLocks noChangeAspect="1"/>
          </p:cNvPicPr>
          <p:nvPr/>
        </p:nvPicPr>
        <p:blipFill>
          <a:blip r:embed="rId3"/>
          <a:stretch>
            <a:fillRect/>
          </a:stretch>
        </p:blipFill>
        <p:spPr>
          <a:xfrm>
            <a:off x="8662736" y="4877214"/>
            <a:ext cx="3476875" cy="1961736"/>
          </a:xfrm>
          <a:prstGeom prst="rect">
            <a:avLst/>
          </a:prstGeom>
        </p:spPr>
      </p:pic>
    </p:spTree>
    <p:extLst>
      <p:ext uri="{BB962C8B-B14F-4D97-AF65-F5344CB8AC3E}">
        <p14:creationId xmlns:p14="http://schemas.microsoft.com/office/powerpoint/2010/main" val="296725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84542" y="2775102"/>
            <a:ext cx="7032694" cy="923330"/>
          </a:xfrm>
          <a:prstGeom prst="rect">
            <a:avLst/>
          </a:prstGeom>
        </p:spPr>
        <p:txBody>
          <a:bodyPr wrap="none">
            <a:spAutoFit/>
          </a:bodyPr>
          <a:lstStyle/>
          <a:p>
            <a:r>
              <a:rPr lang="en-US" sz="5400" b="1" dirty="0">
                <a:solidFill>
                  <a:srgbClr val="FFC000"/>
                </a:solidFill>
                <a:latin typeface="Open Sans"/>
              </a:rPr>
              <a:t>Knowledge check 1: </a:t>
            </a:r>
            <a:endParaRPr lang="en-US" sz="5400" b="1" dirty="0" smtClean="0">
              <a:solidFill>
                <a:srgbClr val="FFC000"/>
              </a:solidFill>
              <a:latin typeface="Open Sans"/>
            </a:endParaRPr>
          </a:p>
        </p:txBody>
      </p:sp>
    </p:spTree>
    <p:extLst>
      <p:ext uri="{BB962C8B-B14F-4D97-AF65-F5344CB8AC3E}">
        <p14:creationId xmlns:p14="http://schemas.microsoft.com/office/powerpoint/2010/main" val="38477757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1</a:t>
            </a:r>
            <a:endParaRPr lang="en-US" sz="2800" b="1" i="0" u="sng" dirty="0">
              <a:solidFill>
                <a:srgbClr val="C00000"/>
              </a:solidFill>
              <a:effectLst/>
              <a:latin typeface="Open Sans"/>
            </a:endParaRPr>
          </a:p>
        </p:txBody>
      </p:sp>
      <p:sp>
        <p:nvSpPr>
          <p:cNvPr id="3" name="Rectangle 2"/>
          <p:cNvSpPr/>
          <p:nvPr/>
        </p:nvSpPr>
        <p:spPr>
          <a:xfrm>
            <a:off x="1492447" y="731879"/>
            <a:ext cx="8382447"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Which of the following definitions most accurately describes risk management?</a:t>
            </a:r>
          </a:p>
        </p:txBody>
      </p:sp>
      <p:sp>
        <p:nvSpPr>
          <p:cNvPr id="9" name="Rectangle 8"/>
          <p:cNvSpPr/>
          <p:nvPr/>
        </p:nvSpPr>
        <p:spPr>
          <a:xfrm>
            <a:off x="2297211" y="2067100"/>
            <a:ext cx="9202531" cy="2554545"/>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It is the process of researching, reviewing and acting upon</a:t>
            </a:r>
          </a:p>
          <a:p>
            <a:pPr marL="285750" indent="-285750">
              <a:lnSpc>
                <a:spcPct val="200000"/>
              </a:lnSpc>
              <a:buFont typeface="Arial" panose="020B0604020202020204" pitchFamily="34" charset="0"/>
              <a:buChar char="•"/>
            </a:pPr>
            <a:r>
              <a:rPr lang="en-US" sz="2000" dirty="0">
                <a:solidFill>
                  <a:srgbClr val="00B0F0"/>
                </a:solidFill>
                <a:latin typeface="Open Sans"/>
              </a:rPr>
              <a:t>It is the process of reviewing, monitoring and managing</a:t>
            </a:r>
          </a:p>
          <a:p>
            <a:pPr marL="285750" indent="-285750">
              <a:lnSpc>
                <a:spcPct val="200000"/>
              </a:lnSpc>
              <a:buFont typeface="Arial" panose="020B0604020202020204" pitchFamily="34" charset="0"/>
              <a:buChar char="•"/>
            </a:pPr>
            <a:r>
              <a:rPr lang="en-US" sz="2000" dirty="0">
                <a:solidFill>
                  <a:srgbClr val="00B0F0"/>
                </a:solidFill>
                <a:latin typeface="Open Sans"/>
              </a:rPr>
              <a:t>It is the process of </a:t>
            </a:r>
            <a:r>
              <a:rPr lang="en-US" sz="2000" dirty="0" smtClean="0">
                <a:solidFill>
                  <a:srgbClr val="00B0F0"/>
                </a:solidFill>
                <a:latin typeface="Open Sans"/>
              </a:rPr>
              <a:t>analyzing, </a:t>
            </a:r>
            <a:r>
              <a:rPr lang="en-US" sz="2000" dirty="0">
                <a:solidFill>
                  <a:srgbClr val="00B0F0"/>
                </a:solidFill>
                <a:latin typeface="Open Sans"/>
              </a:rPr>
              <a:t>changing and avoiding</a:t>
            </a:r>
          </a:p>
          <a:p>
            <a:pPr marL="285750" indent="-285750">
              <a:lnSpc>
                <a:spcPct val="200000"/>
              </a:lnSpc>
              <a:buFont typeface="Arial" panose="020B0604020202020204" pitchFamily="34" charset="0"/>
              <a:buChar char="•"/>
            </a:pPr>
            <a:r>
              <a:rPr lang="en-US" sz="2000" dirty="0">
                <a:solidFill>
                  <a:srgbClr val="00B0F0"/>
                </a:solidFill>
                <a:latin typeface="Open Sans"/>
              </a:rPr>
              <a:t>It is the process of identifying, assessing and responding to </a:t>
            </a:r>
          </a:p>
        </p:txBody>
      </p:sp>
      <p:pic>
        <p:nvPicPr>
          <p:cNvPr id="11" name="Picture 10"/>
          <p:cNvPicPr>
            <a:picLocks noChangeAspect="1"/>
          </p:cNvPicPr>
          <p:nvPr/>
        </p:nvPicPr>
        <p:blipFill>
          <a:blip r:embed="rId2"/>
          <a:stretch>
            <a:fillRect/>
          </a:stretch>
        </p:blipFill>
        <p:spPr>
          <a:xfrm>
            <a:off x="1885360" y="4144768"/>
            <a:ext cx="342089" cy="365413"/>
          </a:xfrm>
          <a:prstGeom prst="rect">
            <a:avLst/>
          </a:prstGeom>
        </p:spPr>
      </p:pic>
      <p:sp>
        <p:nvSpPr>
          <p:cNvPr id="7" name="Rectangle 6"/>
          <p:cNvSpPr/>
          <p:nvPr/>
        </p:nvSpPr>
        <p:spPr>
          <a:xfrm>
            <a:off x="5946048" y="4775823"/>
            <a:ext cx="5553694" cy="1754326"/>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Typically, risk management follows a process, which is identifying the risk, assessing its likelihood and impact, and then responding to it. The project manager, in collaboration with other stakeholders, will decide on how to deal with the identified risk.</a:t>
            </a:r>
          </a:p>
        </p:txBody>
      </p:sp>
    </p:spTree>
    <p:extLst>
      <p:ext uri="{BB962C8B-B14F-4D97-AF65-F5344CB8AC3E}">
        <p14:creationId xmlns:p14="http://schemas.microsoft.com/office/powerpoint/2010/main" val="85946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2</a:t>
            </a:r>
            <a:endParaRPr lang="en-US" sz="2800" b="1" i="0" u="sng" dirty="0">
              <a:solidFill>
                <a:srgbClr val="C00000"/>
              </a:solidFill>
              <a:effectLst/>
              <a:latin typeface="Open Sans"/>
            </a:endParaRPr>
          </a:p>
        </p:txBody>
      </p:sp>
      <p:sp>
        <p:nvSpPr>
          <p:cNvPr id="3" name="Rectangle 2"/>
          <p:cNvSpPr/>
          <p:nvPr/>
        </p:nvSpPr>
        <p:spPr>
          <a:xfrm>
            <a:off x="1492447" y="731879"/>
            <a:ext cx="8382447"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What information can you gather through risk assessment?</a:t>
            </a:r>
          </a:p>
        </p:txBody>
      </p:sp>
      <p:sp>
        <p:nvSpPr>
          <p:cNvPr id="9" name="Rectangle 8"/>
          <p:cNvSpPr/>
          <p:nvPr/>
        </p:nvSpPr>
        <p:spPr>
          <a:xfrm>
            <a:off x="2297211" y="2067100"/>
            <a:ext cx="6574073" cy="4401205"/>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smtClean="0">
                <a:solidFill>
                  <a:srgbClr val="00B0F0"/>
                </a:solidFill>
                <a:latin typeface="Open Sans"/>
              </a:rPr>
              <a:t>The person who will detect the risk event</a:t>
            </a:r>
          </a:p>
          <a:p>
            <a:pPr marL="285750" indent="-285750">
              <a:lnSpc>
                <a:spcPct val="200000"/>
              </a:lnSpc>
              <a:buFont typeface="Arial" panose="020B0604020202020204" pitchFamily="34" charset="0"/>
              <a:buChar char="•"/>
            </a:pPr>
            <a:r>
              <a:rPr lang="en-US" sz="2000" dirty="0" smtClean="0">
                <a:solidFill>
                  <a:srgbClr val="00B0F0"/>
                </a:solidFill>
                <a:latin typeface="Open Sans"/>
              </a:rPr>
              <a:t>The Likelihood and consequences of Risk</a:t>
            </a:r>
          </a:p>
          <a:p>
            <a:pPr marL="285750" indent="-285750">
              <a:lnSpc>
                <a:spcPct val="200000"/>
              </a:lnSpc>
              <a:buFont typeface="Arial" panose="020B0604020202020204" pitchFamily="34" charset="0"/>
              <a:buChar char="•"/>
            </a:pPr>
            <a:r>
              <a:rPr lang="en-US" sz="2000" dirty="0" smtClean="0">
                <a:solidFill>
                  <a:srgbClr val="00B0F0"/>
                </a:solidFill>
                <a:latin typeface="Open Sans"/>
              </a:rPr>
              <a:t>How easy or difficult it will be to detect the risk event</a:t>
            </a:r>
          </a:p>
          <a:p>
            <a:pPr marL="285750" indent="-285750">
              <a:lnSpc>
                <a:spcPct val="200000"/>
              </a:lnSpc>
              <a:buFont typeface="Arial" panose="020B0604020202020204" pitchFamily="34" charset="0"/>
              <a:buChar char="•"/>
            </a:pPr>
            <a:r>
              <a:rPr lang="en-US" sz="2000" dirty="0" smtClean="0">
                <a:solidFill>
                  <a:srgbClr val="00B0F0"/>
                </a:solidFill>
                <a:latin typeface="Open Sans"/>
              </a:rPr>
              <a:t>When the risk event will occur</a:t>
            </a:r>
          </a:p>
          <a:p>
            <a:pPr marL="285750" indent="-285750">
              <a:lnSpc>
                <a:spcPct val="200000"/>
              </a:lnSpc>
              <a:buFont typeface="Arial" panose="020B0604020202020204" pitchFamily="34" charset="0"/>
              <a:buChar char="•"/>
            </a:pPr>
            <a:r>
              <a:rPr lang="en-US" sz="2000" dirty="0" smtClean="0">
                <a:solidFill>
                  <a:srgbClr val="00B0F0"/>
                </a:solidFill>
                <a:latin typeface="Open Sans"/>
              </a:rPr>
              <a:t>All of the above</a:t>
            </a:r>
          </a:p>
          <a:p>
            <a:pPr marL="285750" indent="-285750">
              <a:lnSpc>
                <a:spcPct val="200000"/>
              </a:lnSpc>
              <a:buFont typeface="Arial" panose="020B0604020202020204" pitchFamily="34" charset="0"/>
              <a:buChar char="•"/>
            </a:pPr>
            <a:endParaRPr lang="en-US" sz="2000" dirty="0" smtClean="0">
              <a:solidFill>
                <a:srgbClr val="00B0F0"/>
              </a:solidFill>
              <a:latin typeface="Open Sans"/>
            </a:endParaRPr>
          </a:p>
          <a:p>
            <a:pPr marL="285750" indent="-285750">
              <a:lnSpc>
                <a:spcPct val="200000"/>
              </a:lnSpc>
              <a:buFont typeface="Arial" panose="020B0604020202020204" pitchFamily="34" charset="0"/>
              <a:buChar char="•"/>
            </a:pPr>
            <a:endParaRPr lang="en-US" sz="2000" dirty="0">
              <a:solidFill>
                <a:srgbClr val="00B0F0"/>
              </a:solidFill>
              <a:latin typeface="Open Sans"/>
            </a:endParaRPr>
          </a:p>
        </p:txBody>
      </p:sp>
      <p:pic>
        <p:nvPicPr>
          <p:cNvPr id="11" name="Picture 10"/>
          <p:cNvPicPr>
            <a:picLocks noChangeAspect="1"/>
          </p:cNvPicPr>
          <p:nvPr/>
        </p:nvPicPr>
        <p:blipFill>
          <a:blip r:embed="rId2"/>
          <a:stretch>
            <a:fillRect/>
          </a:stretch>
        </p:blipFill>
        <p:spPr>
          <a:xfrm>
            <a:off x="1955122" y="2950502"/>
            <a:ext cx="342089" cy="365413"/>
          </a:xfrm>
          <a:prstGeom prst="rect">
            <a:avLst/>
          </a:prstGeom>
        </p:spPr>
      </p:pic>
      <p:sp>
        <p:nvSpPr>
          <p:cNvPr id="7" name="Rectangle 6"/>
          <p:cNvSpPr/>
          <p:nvPr/>
        </p:nvSpPr>
        <p:spPr>
          <a:xfrm>
            <a:off x="6253295" y="4917009"/>
            <a:ext cx="5553694" cy="1754326"/>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A risk assessment carefully considers the likelihood of the risk, or the probability of the risk event, taking place. Risk assessment also takes into consideration the impact that the risk may have on the project.</a:t>
            </a:r>
          </a:p>
        </p:txBody>
      </p:sp>
    </p:spTree>
    <p:extLst>
      <p:ext uri="{BB962C8B-B14F-4D97-AF65-F5344CB8AC3E}">
        <p14:creationId xmlns:p14="http://schemas.microsoft.com/office/powerpoint/2010/main" val="144278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3</a:t>
            </a:r>
            <a:endParaRPr lang="en-US" sz="2800" b="1" i="0" u="sng" dirty="0">
              <a:solidFill>
                <a:srgbClr val="C00000"/>
              </a:solidFill>
              <a:effectLst/>
              <a:latin typeface="Open Sans"/>
            </a:endParaRPr>
          </a:p>
        </p:txBody>
      </p:sp>
      <p:sp>
        <p:nvSpPr>
          <p:cNvPr id="3" name="Rectangle 2"/>
          <p:cNvSpPr/>
          <p:nvPr/>
        </p:nvSpPr>
        <p:spPr>
          <a:xfrm>
            <a:off x="1492447" y="731879"/>
            <a:ext cx="8382447" cy="461665"/>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What is the main objective of risk management?</a:t>
            </a:r>
          </a:p>
        </p:txBody>
      </p:sp>
      <p:sp>
        <p:nvSpPr>
          <p:cNvPr id="9" name="Rectangle 8"/>
          <p:cNvSpPr/>
          <p:nvPr/>
        </p:nvSpPr>
        <p:spPr>
          <a:xfrm>
            <a:off x="917374" y="1447615"/>
            <a:ext cx="8615431" cy="3785652"/>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To avoid every project risk</a:t>
            </a:r>
          </a:p>
          <a:p>
            <a:pPr marL="285750" indent="-285750">
              <a:lnSpc>
                <a:spcPct val="200000"/>
              </a:lnSpc>
              <a:buFont typeface="Arial" panose="020B0604020202020204" pitchFamily="34" charset="0"/>
              <a:buChar char="•"/>
            </a:pPr>
            <a:r>
              <a:rPr lang="en-US" sz="2000" dirty="0">
                <a:solidFill>
                  <a:srgbClr val="00B0F0"/>
                </a:solidFill>
                <a:latin typeface="Open Sans"/>
              </a:rPr>
              <a:t>To determine responses to identified </a:t>
            </a:r>
            <a:r>
              <a:rPr lang="en-US" sz="2000" dirty="0" smtClean="0">
                <a:solidFill>
                  <a:srgbClr val="00B0F0"/>
                </a:solidFill>
                <a:latin typeface="Open Sans"/>
              </a:rPr>
              <a:t>risks</a:t>
            </a:r>
            <a:endParaRPr lang="en-US" sz="2000" dirty="0">
              <a:solidFill>
                <a:srgbClr val="00B0F0"/>
              </a:solidFill>
              <a:latin typeface="Open Sans"/>
            </a:endParaRPr>
          </a:p>
          <a:p>
            <a:pPr marL="285750" indent="-285750">
              <a:lnSpc>
                <a:spcPct val="200000"/>
              </a:lnSpc>
              <a:buFont typeface="Arial" panose="020B0604020202020204" pitchFamily="34" charset="0"/>
              <a:buChar char="•"/>
            </a:pPr>
            <a:r>
              <a:rPr lang="en-US" sz="2000" dirty="0">
                <a:solidFill>
                  <a:srgbClr val="00B0F0"/>
                </a:solidFill>
                <a:latin typeface="Open Sans"/>
              </a:rPr>
              <a:t>To increase the likelihood and impact of positive events, and decrease the likelihood and impact of negative events</a:t>
            </a:r>
          </a:p>
          <a:p>
            <a:pPr marL="285750" indent="-285750">
              <a:lnSpc>
                <a:spcPct val="200000"/>
              </a:lnSpc>
              <a:buFont typeface="Arial" panose="020B0604020202020204" pitchFamily="34" charset="0"/>
              <a:buChar char="•"/>
            </a:pPr>
            <a:r>
              <a:rPr lang="en-US" sz="2000" dirty="0">
                <a:solidFill>
                  <a:srgbClr val="00B0F0"/>
                </a:solidFill>
                <a:latin typeface="Open Sans"/>
              </a:rPr>
              <a:t>To identify every project risk, and then shift the identified risks to business competitors</a:t>
            </a:r>
          </a:p>
        </p:txBody>
      </p:sp>
      <p:pic>
        <p:nvPicPr>
          <p:cNvPr id="11" name="Picture 10"/>
          <p:cNvPicPr>
            <a:picLocks noChangeAspect="1"/>
          </p:cNvPicPr>
          <p:nvPr/>
        </p:nvPicPr>
        <p:blipFill>
          <a:blip r:embed="rId2"/>
          <a:stretch>
            <a:fillRect/>
          </a:stretch>
        </p:blipFill>
        <p:spPr>
          <a:xfrm>
            <a:off x="575285" y="2289825"/>
            <a:ext cx="342089" cy="365413"/>
          </a:xfrm>
          <a:prstGeom prst="rect">
            <a:avLst/>
          </a:prstGeom>
        </p:spPr>
      </p:pic>
    </p:spTree>
    <p:extLst>
      <p:ext uri="{BB962C8B-B14F-4D97-AF65-F5344CB8AC3E}">
        <p14:creationId xmlns:p14="http://schemas.microsoft.com/office/powerpoint/2010/main" val="36529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73835" y="2647691"/>
            <a:ext cx="7476726" cy="2123658"/>
          </a:xfrm>
          <a:prstGeom prst="rect">
            <a:avLst/>
          </a:prstGeom>
          <a:noFill/>
        </p:spPr>
        <p:txBody>
          <a:bodyPr wrap="none" lIns="91440" tIns="45720" rIns="91440" bIns="45720">
            <a:spAutoFit/>
          </a:bodyPr>
          <a:lstStyle/>
          <a:p>
            <a:pPr algn="ct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4 The risk </a:t>
            </a:r>
            <a:endPar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endParaRPr>
          </a:p>
          <a:p>
            <a:pPr algn="ctr"/>
            <a:r>
              <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assessment </a:t>
            </a: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matrix</a:t>
            </a:r>
          </a:p>
        </p:txBody>
      </p:sp>
    </p:spTree>
    <p:extLst>
      <p:ext uri="{BB962C8B-B14F-4D97-AF65-F5344CB8AC3E}">
        <p14:creationId xmlns:p14="http://schemas.microsoft.com/office/powerpoint/2010/main" val="418888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you will learn in this </a:t>
            </a:r>
            <a:r>
              <a:rPr lang="en-US" b="1" dirty="0" smtClean="0"/>
              <a:t>section</a:t>
            </a:r>
            <a:endParaRPr lang="en-US" dirty="0"/>
          </a:p>
        </p:txBody>
      </p:sp>
      <p:sp>
        <p:nvSpPr>
          <p:cNvPr id="3" name="Content Placeholder 2"/>
          <p:cNvSpPr>
            <a:spLocks noGrp="1"/>
          </p:cNvSpPr>
          <p:nvPr>
            <p:ph idx="1"/>
          </p:nvPr>
        </p:nvSpPr>
        <p:spPr/>
        <p:txBody>
          <a:bodyPr/>
          <a:lstStyle/>
          <a:p>
            <a:r>
              <a:rPr lang="en-US" dirty="0"/>
              <a:t>In this section, you will learn how </a:t>
            </a:r>
            <a:r>
              <a:rPr lang="en-US" dirty="0" smtClean="0"/>
              <a:t>to:</a:t>
            </a:r>
          </a:p>
          <a:p>
            <a:endParaRPr lang="en-US" dirty="0" smtClean="0"/>
          </a:p>
          <a:p>
            <a:pPr lvl="1"/>
            <a:r>
              <a:rPr lang="en-US" sz="2800" dirty="0" smtClean="0"/>
              <a:t>Recognize</a:t>
            </a:r>
            <a:r>
              <a:rPr lang="en-US" sz="2800" dirty="0"/>
              <a:t> the process of undertaking a risk assessment of identified risks</a:t>
            </a:r>
          </a:p>
          <a:p>
            <a:pPr lvl="1"/>
            <a:r>
              <a:rPr lang="en-US" sz="2800" dirty="0"/>
              <a:t>Select risk controls through risk assessment</a:t>
            </a:r>
          </a:p>
          <a:p>
            <a:pPr lvl="1"/>
            <a:r>
              <a:rPr lang="en-US" sz="2800" dirty="0"/>
              <a:t>Use a risk matrix to respond to identified risks</a:t>
            </a:r>
          </a:p>
          <a:p>
            <a:pPr lvl="1"/>
            <a:r>
              <a:rPr lang="en-US" sz="2800" dirty="0"/>
              <a:t>Clarify risks to stakeholders, and</a:t>
            </a:r>
          </a:p>
          <a:p>
            <a:pPr lvl="1"/>
            <a:r>
              <a:rPr lang="en-US" sz="2800" dirty="0"/>
              <a:t>Use contingencies to deal with risk.</a:t>
            </a:r>
          </a:p>
          <a:p>
            <a:pPr lvl="1"/>
            <a:endParaRPr lang="en-US" sz="2800" dirty="0"/>
          </a:p>
        </p:txBody>
      </p:sp>
    </p:spTree>
    <p:extLst>
      <p:ext uri="{BB962C8B-B14F-4D97-AF65-F5344CB8AC3E}">
        <p14:creationId xmlns:p14="http://schemas.microsoft.com/office/powerpoint/2010/main" val="121936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risk assessment </a:t>
            </a:r>
            <a:r>
              <a:rPr lang="en-US" b="1" dirty="0" smtClean="0"/>
              <a:t>matrix</a:t>
            </a:r>
            <a:endParaRPr lang="en-US" dirty="0"/>
          </a:p>
        </p:txBody>
      </p:sp>
      <p:sp>
        <p:nvSpPr>
          <p:cNvPr id="3" name="Content Placeholder 2"/>
          <p:cNvSpPr>
            <a:spLocks noGrp="1"/>
          </p:cNvSpPr>
          <p:nvPr>
            <p:ph idx="1"/>
          </p:nvPr>
        </p:nvSpPr>
        <p:spPr/>
        <p:txBody>
          <a:bodyPr/>
          <a:lstStyle/>
          <a:p>
            <a:r>
              <a:rPr lang="en-US" dirty="0"/>
              <a:t>The risk assessment matrix provides a visual representation of the likelihood and consequence of each risk presented in the form of a </a:t>
            </a:r>
            <a:r>
              <a:rPr lang="en-US" dirty="0" smtClean="0"/>
              <a:t>table.</a:t>
            </a:r>
          </a:p>
          <a:p>
            <a:endParaRPr lang="en-US" dirty="0"/>
          </a:p>
          <a:p>
            <a:r>
              <a:rPr lang="en-US" dirty="0" smtClean="0"/>
              <a:t> </a:t>
            </a:r>
            <a:r>
              <a:rPr lang="en-US" dirty="0"/>
              <a:t>E</a:t>
            </a:r>
            <a:r>
              <a:rPr lang="en-US" dirty="0" smtClean="0"/>
              <a:t>nables </a:t>
            </a:r>
            <a:r>
              <a:rPr lang="en-US" dirty="0"/>
              <a:t>a </a:t>
            </a:r>
            <a:r>
              <a:rPr lang="en-US" b="1" dirty="0">
                <a:solidFill>
                  <a:srgbClr val="FFFF00"/>
                </a:solidFill>
              </a:rPr>
              <a:t>qualitative</a:t>
            </a:r>
            <a:r>
              <a:rPr lang="en-US" dirty="0"/>
              <a:t> determination of risk on a rating scale of </a:t>
            </a:r>
            <a:r>
              <a:rPr lang="en-US" b="1" dirty="0">
                <a:solidFill>
                  <a:srgbClr val="FFFF00"/>
                </a:solidFill>
              </a:rPr>
              <a:t>high</a:t>
            </a:r>
            <a:r>
              <a:rPr lang="en-US" dirty="0"/>
              <a:t>, </a:t>
            </a:r>
            <a:r>
              <a:rPr lang="en-US" b="1" dirty="0">
                <a:solidFill>
                  <a:srgbClr val="FFFF00"/>
                </a:solidFill>
              </a:rPr>
              <a:t>medium</a:t>
            </a:r>
            <a:r>
              <a:rPr lang="en-US" dirty="0"/>
              <a:t>, or </a:t>
            </a:r>
            <a:r>
              <a:rPr lang="en-US" b="1" dirty="0">
                <a:solidFill>
                  <a:srgbClr val="FFFF00"/>
                </a:solidFill>
              </a:rPr>
              <a:t>low</a:t>
            </a:r>
            <a:r>
              <a:rPr lang="en-US" dirty="0"/>
              <a:t>.</a:t>
            </a:r>
          </a:p>
        </p:txBody>
      </p:sp>
      <p:pic>
        <p:nvPicPr>
          <p:cNvPr id="4" name="Picture 3"/>
          <p:cNvPicPr>
            <a:picLocks noChangeAspect="1"/>
          </p:cNvPicPr>
          <p:nvPr/>
        </p:nvPicPr>
        <p:blipFill>
          <a:blip r:embed="rId2"/>
          <a:stretch>
            <a:fillRect/>
          </a:stretch>
        </p:blipFill>
        <p:spPr>
          <a:xfrm>
            <a:off x="3905683" y="4620126"/>
            <a:ext cx="8188560" cy="2097728"/>
          </a:xfrm>
          <a:prstGeom prst="rect">
            <a:avLst/>
          </a:prstGeom>
        </p:spPr>
      </p:pic>
    </p:spTree>
    <p:extLst>
      <p:ext uri="{BB962C8B-B14F-4D97-AF65-F5344CB8AC3E}">
        <p14:creationId xmlns:p14="http://schemas.microsoft.com/office/powerpoint/2010/main" val="102307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6290" y="2614361"/>
            <a:ext cx="11134725" cy="2952750"/>
          </a:xfrm>
          <a:prstGeom prst="rect">
            <a:avLst/>
          </a:prstGeom>
        </p:spPr>
      </p:pic>
    </p:spTree>
    <p:extLst>
      <p:ext uri="{BB962C8B-B14F-4D97-AF65-F5344CB8AC3E}">
        <p14:creationId xmlns:p14="http://schemas.microsoft.com/office/powerpoint/2010/main" val="22877983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852" y="2298032"/>
            <a:ext cx="11741427" cy="3007894"/>
          </a:xfrm>
          <a:prstGeom prst="rect">
            <a:avLst/>
          </a:prstGeom>
        </p:spPr>
      </p:pic>
      <p:sp>
        <p:nvSpPr>
          <p:cNvPr id="5" name="Title 4"/>
          <p:cNvSpPr>
            <a:spLocks noGrp="1"/>
          </p:cNvSpPr>
          <p:nvPr>
            <p:ph type="title"/>
          </p:nvPr>
        </p:nvSpPr>
        <p:spPr/>
        <p:txBody>
          <a:bodyPr/>
          <a:lstStyle/>
          <a:p>
            <a:r>
              <a:rPr lang="en-US" b="1" dirty="0"/>
              <a:t>The risk assessment </a:t>
            </a:r>
            <a:r>
              <a:rPr lang="en-US" b="1" dirty="0" smtClean="0"/>
              <a:t>matrix:</a:t>
            </a:r>
            <a:endParaRPr lang="en-US" dirty="0"/>
          </a:p>
        </p:txBody>
      </p:sp>
    </p:spTree>
    <p:extLst>
      <p:ext uri="{BB962C8B-B14F-4D97-AF65-F5344CB8AC3E}">
        <p14:creationId xmlns:p14="http://schemas.microsoft.com/office/powerpoint/2010/main" val="12156622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ikelihood </a:t>
            </a:r>
            <a:r>
              <a:rPr lang="en-US" dirty="0"/>
              <a:t>component </a:t>
            </a:r>
          </a:p>
        </p:txBody>
      </p:sp>
      <p:pic>
        <p:nvPicPr>
          <p:cNvPr id="4" name="Picture 3"/>
          <p:cNvPicPr>
            <a:picLocks noChangeAspect="1"/>
          </p:cNvPicPr>
          <p:nvPr/>
        </p:nvPicPr>
        <p:blipFill>
          <a:blip r:embed="rId2"/>
          <a:stretch>
            <a:fillRect/>
          </a:stretch>
        </p:blipFill>
        <p:spPr>
          <a:xfrm>
            <a:off x="1117561" y="2032039"/>
            <a:ext cx="9441316" cy="4575800"/>
          </a:xfrm>
          <a:prstGeom prst="rect">
            <a:avLst/>
          </a:prstGeom>
        </p:spPr>
      </p:pic>
      <p:sp>
        <p:nvSpPr>
          <p:cNvPr id="5" name="Rectangle 4"/>
          <p:cNvSpPr/>
          <p:nvPr/>
        </p:nvSpPr>
        <p:spPr>
          <a:xfrm>
            <a:off x="5297022" y="3063588"/>
            <a:ext cx="4461478" cy="707886"/>
          </a:xfrm>
          <a:prstGeom prst="rect">
            <a:avLst/>
          </a:prstGeom>
          <a:noFill/>
        </p:spPr>
        <p:txBody>
          <a:bodyPr wrap="none" lIns="91440" tIns="45720" rIns="91440" bIns="45720">
            <a:spAutoFit/>
          </a:bodyPr>
          <a:lstStyle/>
          <a:p>
            <a:pPr algn="ctr"/>
            <a:r>
              <a:rPr lang="en-US" sz="4000" b="1" cap="none" spc="50" dirty="0" smtClean="0">
                <a:ln w="0"/>
                <a:solidFill>
                  <a:schemeClr val="bg2"/>
                </a:solidFill>
                <a:effectLst>
                  <a:innerShdw blurRad="63500" dist="50800" dir="13500000">
                    <a:srgbClr val="000000">
                      <a:alpha val="50000"/>
                    </a:srgbClr>
                  </a:innerShdw>
                </a:effectLst>
              </a:rPr>
              <a:t>(high probability)</a:t>
            </a:r>
            <a:endParaRPr lang="en-US" sz="40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47118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a:t>
            </a:r>
            <a:endParaRPr lang="en-US" dirty="0"/>
          </a:p>
        </p:txBody>
      </p:sp>
      <p:pic>
        <p:nvPicPr>
          <p:cNvPr id="4" name="Picture 3"/>
          <p:cNvPicPr>
            <a:picLocks noChangeAspect="1"/>
          </p:cNvPicPr>
          <p:nvPr/>
        </p:nvPicPr>
        <p:blipFill>
          <a:blip r:embed="rId2"/>
          <a:stretch>
            <a:fillRect/>
          </a:stretch>
        </p:blipFill>
        <p:spPr>
          <a:xfrm>
            <a:off x="121174" y="2321592"/>
            <a:ext cx="11954392" cy="4223587"/>
          </a:xfrm>
          <a:prstGeom prst="rect">
            <a:avLst/>
          </a:prstGeom>
        </p:spPr>
      </p:pic>
      <p:sp>
        <p:nvSpPr>
          <p:cNvPr id="5" name="Rectangle 4"/>
          <p:cNvSpPr/>
          <p:nvPr/>
        </p:nvSpPr>
        <p:spPr>
          <a:xfrm>
            <a:off x="9775921" y="2321592"/>
            <a:ext cx="2201779" cy="2554545"/>
          </a:xfrm>
          <a:prstGeom prst="rect">
            <a:avLst/>
          </a:prstGeom>
          <a:solidFill>
            <a:srgbClr val="FF0000"/>
          </a:solidFill>
        </p:spPr>
        <p:style>
          <a:lnRef idx="3">
            <a:schemeClr val="lt1"/>
          </a:lnRef>
          <a:fillRef idx="1">
            <a:schemeClr val="accent1"/>
          </a:fillRef>
          <a:effectRef idx="1">
            <a:schemeClr val="accent1"/>
          </a:effectRef>
          <a:fontRef idx="minor">
            <a:schemeClr val="lt1"/>
          </a:fontRef>
        </p:style>
        <p:txBody>
          <a:bodyPr wrap="square">
            <a:spAutoFit/>
          </a:bodyPr>
          <a:lstStyle/>
          <a:p>
            <a:r>
              <a:rPr lang="en-US" sz="2000" dirty="0"/>
              <a:t>resulting in few, if any, of the project objectives being reached.</a:t>
            </a:r>
          </a:p>
          <a:p>
            <a:r>
              <a:rPr lang="en-US" sz="2000" dirty="0"/>
              <a:t>or </a:t>
            </a:r>
          </a:p>
          <a:p>
            <a:r>
              <a:rPr lang="en-US" sz="2000" dirty="0" smtClean="0"/>
              <a:t>where </a:t>
            </a:r>
            <a:r>
              <a:rPr lang="en-US" sz="2000" b="1" dirty="0">
                <a:solidFill>
                  <a:srgbClr val="FFFF00"/>
                </a:solidFill>
              </a:rPr>
              <a:t>fatalities</a:t>
            </a:r>
            <a:r>
              <a:rPr lang="en-US" sz="2000" dirty="0">
                <a:solidFill>
                  <a:srgbClr val="FFFF00"/>
                </a:solidFill>
              </a:rPr>
              <a:t> </a:t>
            </a:r>
            <a:r>
              <a:rPr lang="en-US" sz="2000" dirty="0"/>
              <a:t>are possible</a:t>
            </a:r>
          </a:p>
        </p:txBody>
      </p:sp>
      <p:sp>
        <p:nvSpPr>
          <p:cNvPr id="6" name="Rectangle 5"/>
          <p:cNvSpPr/>
          <p:nvPr/>
        </p:nvSpPr>
        <p:spPr>
          <a:xfrm>
            <a:off x="7389658" y="2321592"/>
            <a:ext cx="2201779" cy="2554545"/>
          </a:xfrm>
          <a:prstGeom prst="rect">
            <a:avLst/>
          </a:prstGeom>
          <a:solidFill>
            <a:schemeClr val="accent6">
              <a:lumMod val="75000"/>
            </a:schemeClr>
          </a:solidFill>
        </p:spPr>
        <p:style>
          <a:lnRef idx="3">
            <a:schemeClr val="lt1"/>
          </a:lnRef>
          <a:fillRef idx="1">
            <a:schemeClr val="accent1"/>
          </a:fillRef>
          <a:effectRef idx="1">
            <a:schemeClr val="accent1"/>
          </a:effectRef>
          <a:fontRef idx="minor">
            <a:schemeClr val="lt1"/>
          </a:fontRef>
        </p:style>
        <p:txBody>
          <a:bodyPr wrap="square">
            <a:spAutoFit/>
          </a:bodyPr>
          <a:lstStyle/>
          <a:p>
            <a:r>
              <a:rPr lang="en-US" sz="2000" dirty="0"/>
              <a:t>most of the objectives are effected with at least one severely affected. </a:t>
            </a:r>
            <a:endParaRPr lang="en-US" sz="2000" dirty="0" smtClean="0"/>
          </a:p>
          <a:p>
            <a:endParaRPr lang="en-US" sz="2000" dirty="0"/>
          </a:p>
          <a:p>
            <a:endParaRPr lang="en-US" sz="2000" dirty="0"/>
          </a:p>
        </p:txBody>
      </p:sp>
      <p:sp>
        <p:nvSpPr>
          <p:cNvPr id="7" name="Rectangle 6"/>
          <p:cNvSpPr/>
          <p:nvPr/>
        </p:nvSpPr>
        <p:spPr>
          <a:xfrm>
            <a:off x="4997480" y="2321591"/>
            <a:ext cx="2201779" cy="2554545"/>
          </a:xfrm>
          <a:prstGeom prst="rect">
            <a:avLst/>
          </a:prstGeom>
          <a:solidFill>
            <a:srgbClr val="FF6600"/>
          </a:solidFill>
        </p:spPr>
        <p:style>
          <a:lnRef idx="3">
            <a:schemeClr val="lt1"/>
          </a:lnRef>
          <a:fillRef idx="1">
            <a:schemeClr val="accent1"/>
          </a:fillRef>
          <a:effectRef idx="1">
            <a:schemeClr val="accent1"/>
          </a:effectRef>
          <a:fontRef idx="minor">
            <a:schemeClr val="lt1"/>
          </a:fontRef>
        </p:style>
        <p:txBody>
          <a:bodyPr wrap="square">
            <a:spAutoFit/>
          </a:bodyPr>
          <a:lstStyle/>
          <a:p>
            <a:r>
              <a:rPr lang="en-US" sz="2000" dirty="0"/>
              <a:t>some objectives may be affected, but with some effort, they can still be </a:t>
            </a:r>
            <a:r>
              <a:rPr lang="en-US" sz="2000" dirty="0" smtClean="0"/>
              <a:t>achieved</a:t>
            </a:r>
          </a:p>
          <a:p>
            <a:endParaRPr lang="en-US" sz="2000" dirty="0"/>
          </a:p>
          <a:p>
            <a:endParaRPr lang="en-US" sz="2000" dirty="0" smtClean="0"/>
          </a:p>
          <a:p>
            <a:endParaRPr lang="en-US" sz="2000" dirty="0"/>
          </a:p>
        </p:txBody>
      </p:sp>
      <p:sp>
        <p:nvSpPr>
          <p:cNvPr id="8" name="Rectangle 7"/>
          <p:cNvSpPr/>
          <p:nvPr/>
        </p:nvSpPr>
        <p:spPr>
          <a:xfrm>
            <a:off x="2605302" y="2321591"/>
            <a:ext cx="2201779" cy="2554545"/>
          </a:xfrm>
          <a:prstGeom prst="rect">
            <a:avLst/>
          </a:prstGeom>
          <a:solidFill>
            <a:srgbClr val="FFFF00"/>
          </a:solidFill>
        </p:spPr>
        <p:style>
          <a:lnRef idx="3">
            <a:schemeClr val="lt1"/>
          </a:lnRef>
          <a:fillRef idx="1">
            <a:schemeClr val="accent1"/>
          </a:fillRef>
          <a:effectRef idx="1">
            <a:schemeClr val="accent1"/>
          </a:effectRef>
          <a:fontRef idx="minor">
            <a:schemeClr val="lt1"/>
          </a:fontRef>
        </p:style>
        <p:txBody>
          <a:bodyPr wrap="square">
            <a:spAutoFit/>
          </a:bodyPr>
          <a:lstStyle/>
          <a:p>
            <a:r>
              <a:rPr lang="en-US" sz="2000" dirty="0">
                <a:solidFill>
                  <a:schemeClr val="bg2"/>
                </a:solidFill>
              </a:rPr>
              <a:t>the risk or event can be easily remedied</a:t>
            </a:r>
          </a:p>
          <a:p>
            <a:endParaRPr lang="en-US" sz="2000" dirty="0" smtClean="0">
              <a:solidFill>
                <a:schemeClr val="bg2"/>
              </a:solidFill>
            </a:endParaRPr>
          </a:p>
          <a:p>
            <a:endParaRPr lang="en-US" sz="2000" dirty="0">
              <a:solidFill>
                <a:schemeClr val="bg2"/>
              </a:solidFill>
            </a:endParaRPr>
          </a:p>
          <a:p>
            <a:endParaRPr lang="en-US" sz="2000" dirty="0" smtClean="0">
              <a:solidFill>
                <a:schemeClr val="bg2"/>
              </a:solidFill>
            </a:endParaRPr>
          </a:p>
          <a:p>
            <a:endParaRPr lang="en-US" sz="2000" dirty="0" smtClean="0">
              <a:solidFill>
                <a:schemeClr val="bg2"/>
              </a:solidFill>
            </a:endParaRPr>
          </a:p>
          <a:p>
            <a:endParaRPr lang="en-US" sz="2000" dirty="0">
              <a:solidFill>
                <a:schemeClr val="bg2"/>
              </a:solidFill>
            </a:endParaRPr>
          </a:p>
        </p:txBody>
      </p:sp>
      <p:sp>
        <p:nvSpPr>
          <p:cNvPr id="9" name="Rectangle 8"/>
          <p:cNvSpPr/>
          <p:nvPr/>
        </p:nvSpPr>
        <p:spPr>
          <a:xfrm>
            <a:off x="213124" y="2297024"/>
            <a:ext cx="2201779" cy="2554545"/>
          </a:xfrm>
          <a:prstGeom prst="rect">
            <a:avLst/>
          </a:prstGeom>
          <a:solidFill>
            <a:srgbClr val="00B050"/>
          </a:solidFill>
        </p:spPr>
        <p:style>
          <a:lnRef idx="3">
            <a:schemeClr val="lt1"/>
          </a:lnRef>
          <a:fillRef idx="1">
            <a:schemeClr val="accent1"/>
          </a:fillRef>
          <a:effectRef idx="1">
            <a:schemeClr val="accent1"/>
          </a:effectRef>
          <a:fontRef idx="minor">
            <a:schemeClr val="lt1"/>
          </a:fontRef>
        </p:style>
        <p:txBody>
          <a:bodyPr wrap="square">
            <a:spAutoFit/>
          </a:bodyPr>
          <a:lstStyle/>
          <a:p>
            <a:r>
              <a:rPr lang="en-US" sz="2000" dirty="0"/>
              <a:t>very little impact or </a:t>
            </a:r>
            <a:r>
              <a:rPr lang="en-US" sz="2000" dirty="0" smtClean="0"/>
              <a:t>consequence</a:t>
            </a:r>
          </a:p>
          <a:p>
            <a:endParaRPr lang="en-US" sz="2000" dirty="0"/>
          </a:p>
          <a:p>
            <a:endParaRPr lang="en-US" sz="2000" dirty="0" smtClean="0"/>
          </a:p>
          <a:p>
            <a:endParaRPr lang="en-US" sz="2000" dirty="0"/>
          </a:p>
          <a:p>
            <a:endParaRPr lang="en-US" sz="2000" dirty="0"/>
          </a:p>
          <a:p>
            <a:endParaRPr lang="en-US" sz="2000" dirty="0" smtClean="0"/>
          </a:p>
          <a:p>
            <a:endParaRPr lang="en-US" sz="2000" dirty="0"/>
          </a:p>
        </p:txBody>
      </p:sp>
    </p:spTree>
    <p:extLst>
      <p:ext uri="{BB962C8B-B14F-4D97-AF65-F5344CB8AC3E}">
        <p14:creationId xmlns:p14="http://schemas.microsoft.com/office/powerpoint/2010/main" val="272886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7030" y="1422734"/>
            <a:ext cx="11953875" cy="5143500"/>
          </a:xfrm>
          <a:prstGeom prst="rect">
            <a:avLst/>
          </a:prstGeom>
        </p:spPr>
      </p:pic>
      <p:sp>
        <p:nvSpPr>
          <p:cNvPr id="4" name="Rectangle 3"/>
          <p:cNvSpPr/>
          <p:nvPr/>
        </p:nvSpPr>
        <p:spPr>
          <a:xfrm>
            <a:off x="0" y="380546"/>
            <a:ext cx="9889958" cy="769441"/>
          </a:xfrm>
          <a:prstGeom prst="rect">
            <a:avLst/>
          </a:prstGeom>
          <a:noFill/>
        </p:spPr>
        <p:txBody>
          <a:bodyPr wrap="square" lIns="91440" tIns="45720" rIns="91440" bIns="45720">
            <a:spAutoFit/>
          </a:bodyPr>
          <a:lstStyle/>
          <a:p>
            <a:pPr algn="ctr"/>
            <a:r>
              <a:rPr lang="en-US" sz="4400" b="1" dirty="0">
                <a:ln w="22225">
                  <a:solidFill>
                    <a:schemeClr val="accent2"/>
                  </a:solidFill>
                  <a:prstDash val="solid"/>
                </a:ln>
                <a:solidFill>
                  <a:schemeClr val="accent2">
                    <a:lumMod val="40000"/>
                    <a:lumOff val="60000"/>
                  </a:schemeClr>
                </a:solidFill>
              </a:rPr>
              <a:t>Example</a:t>
            </a:r>
            <a:r>
              <a:rPr lang="en-US" sz="4400" b="1" dirty="0" smtClean="0">
                <a:ln w="22225">
                  <a:solidFill>
                    <a:schemeClr val="accent2"/>
                  </a:solidFill>
                  <a:prstDash val="solid"/>
                </a:ln>
                <a:solidFill>
                  <a:schemeClr val="accent2">
                    <a:lumMod val="40000"/>
                    <a:lumOff val="60000"/>
                  </a:schemeClr>
                </a:solidFill>
              </a:rPr>
              <a:t>: the </a:t>
            </a:r>
            <a:r>
              <a:rPr lang="en-US" sz="4400" b="1" dirty="0">
                <a:ln w="22225">
                  <a:solidFill>
                    <a:schemeClr val="accent2"/>
                  </a:solidFill>
                  <a:prstDash val="solid"/>
                </a:ln>
                <a:solidFill>
                  <a:schemeClr val="accent2">
                    <a:lumMod val="40000"/>
                    <a:lumOff val="60000"/>
                  </a:schemeClr>
                </a:solidFill>
              </a:rPr>
              <a:t>airline company </a:t>
            </a:r>
          </a:p>
        </p:txBody>
      </p:sp>
    </p:spTree>
    <p:extLst>
      <p:ext uri="{BB962C8B-B14F-4D97-AF65-F5344CB8AC3E}">
        <p14:creationId xmlns:p14="http://schemas.microsoft.com/office/powerpoint/2010/main" val="11528576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1550" y="2609362"/>
            <a:ext cx="10248900" cy="3952875"/>
          </a:xfrm>
          <a:prstGeom prst="rect">
            <a:avLst/>
          </a:prstGeom>
        </p:spPr>
      </p:pic>
      <p:grpSp>
        <p:nvGrpSpPr>
          <p:cNvPr id="3" name="Group 2"/>
          <p:cNvGrpSpPr/>
          <p:nvPr/>
        </p:nvGrpSpPr>
        <p:grpSpPr>
          <a:xfrm>
            <a:off x="971550" y="359192"/>
            <a:ext cx="9654339" cy="1937349"/>
            <a:chOff x="1354555" y="1983455"/>
            <a:chExt cx="9654339" cy="1937349"/>
          </a:xfrm>
        </p:grpSpPr>
        <p:pic>
          <p:nvPicPr>
            <p:cNvPr id="4" name="Picture 3"/>
            <p:cNvPicPr>
              <a:picLocks noChangeAspect="1"/>
            </p:cNvPicPr>
            <p:nvPr/>
          </p:nvPicPr>
          <p:blipFill>
            <a:blip r:embed="rId3"/>
            <a:stretch>
              <a:fillRect/>
            </a:stretch>
          </p:blipFill>
          <p:spPr>
            <a:xfrm>
              <a:off x="1354555" y="1983455"/>
              <a:ext cx="5753100" cy="1495425"/>
            </a:xfrm>
            <a:prstGeom prst="rect">
              <a:avLst/>
            </a:prstGeom>
          </p:spPr>
        </p:pic>
        <p:pic>
          <p:nvPicPr>
            <p:cNvPr id="5" name="Picture 2" descr="Image result for late departure of airpla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7655" y="1983455"/>
              <a:ext cx="3901239" cy="19373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3078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921417" y="572376"/>
            <a:ext cx="9654339" cy="1889518"/>
            <a:chOff x="1354554" y="4711239"/>
            <a:chExt cx="9654339" cy="1889518"/>
          </a:xfrm>
        </p:grpSpPr>
        <p:pic>
          <p:nvPicPr>
            <p:cNvPr id="6" name="Picture 5"/>
            <p:cNvPicPr>
              <a:picLocks noChangeAspect="1"/>
            </p:cNvPicPr>
            <p:nvPr/>
          </p:nvPicPr>
          <p:blipFill>
            <a:blip r:embed="rId2"/>
            <a:stretch>
              <a:fillRect/>
            </a:stretch>
          </p:blipFill>
          <p:spPr>
            <a:xfrm>
              <a:off x="1354554" y="4711239"/>
              <a:ext cx="5753100" cy="1419225"/>
            </a:xfrm>
            <a:prstGeom prst="rect">
              <a:avLst/>
            </a:prstGeom>
          </p:spPr>
        </p:pic>
        <p:pic>
          <p:nvPicPr>
            <p:cNvPr id="7" name="Picture 4" descr="Image result for plane crash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7654" y="4711239"/>
              <a:ext cx="3901239" cy="1889518"/>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7"/>
          <p:cNvPicPr>
            <a:picLocks noChangeAspect="1"/>
          </p:cNvPicPr>
          <p:nvPr/>
        </p:nvPicPr>
        <p:blipFill>
          <a:blip r:embed="rId4"/>
          <a:stretch>
            <a:fillRect/>
          </a:stretch>
        </p:blipFill>
        <p:spPr>
          <a:xfrm>
            <a:off x="2598069" y="2573254"/>
            <a:ext cx="7019925" cy="4200525"/>
          </a:xfrm>
          <a:prstGeom prst="rect">
            <a:avLst/>
          </a:prstGeom>
        </p:spPr>
      </p:pic>
    </p:spTree>
    <p:extLst>
      <p:ext uri="{BB962C8B-B14F-4D97-AF65-F5344CB8AC3E}">
        <p14:creationId xmlns:p14="http://schemas.microsoft.com/office/powerpoint/2010/main" val="34442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a:t>
            </a:r>
            <a:r>
              <a:rPr lang="en-US" dirty="0" smtClean="0"/>
              <a:t>atings </a:t>
            </a:r>
            <a:r>
              <a:rPr lang="en-US" dirty="0"/>
              <a:t>of your identified risks </a:t>
            </a:r>
          </a:p>
        </p:txBody>
      </p:sp>
      <p:sp>
        <p:nvSpPr>
          <p:cNvPr id="4" name="Content Placeholder 3"/>
          <p:cNvSpPr>
            <a:spLocks noGrp="1"/>
          </p:cNvSpPr>
          <p:nvPr>
            <p:ph idx="1"/>
          </p:nvPr>
        </p:nvSpPr>
        <p:spPr>
          <a:xfrm>
            <a:off x="499847" y="2589536"/>
            <a:ext cx="9613861" cy="3599316"/>
          </a:xfrm>
        </p:spPr>
        <p:txBody>
          <a:bodyPr/>
          <a:lstStyle/>
          <a:p>
            <a:r>
              <a:rPr lang="en-US" dirty="0"/>
              <a:t>Once you have determined the likelihood and consequence, and applied the events to your risk matrix, you will have a clear indication of the ratings of your identified risks as either </a:t>
            </a:r>
            <a:r>
              <a:rPr lang="en-US" b="1" dirty="0">
                <a:solidFill>
                  <a:srgbClr val="FFFF00"/>
                </a:solidFill>
              </a:rPr>
              <a:t>high</a:t>
            </a:r>
            <a:r>
              <a:rPr lang="en-US" dirty="0"/>
              <a:t>, </a:t>
            </a:r>
            <a:r>
              <a:rPr lang="en-US" b="1" dirty="0">
                <a:solidFill>
                  <a:srgbClr val="FFFF00"/>
                </a:solidFill>
              </a:rPr>
              <a:t>medium</a:t>
            </a:r>
            <a:r>
              <a:rPr lang="en-US" dirty="0"/>
              <a:t>, or </a:t>
            </a:r>
            <a:r>
              <a:rPr lang="en-US" b="1" dirty="0">
                <a:solidFill>
                  <a:srgbClr val="FFFF00"/>
                </a:solidFill>
              </a:rPr>
              <a:t>low</a:t>
            </a:r>
            <a:r>
              <a:rPr lang="en-US" dirty="0"/>
              <a:t>. </a:t>
            </a:r>
          </a:p>
          <a:p>
            <a:endParaRPr lang="en-US" dirty="0"/>
          </a:p>
        </p:txBody>
      </p:sp>
      <p:pic>
        <p:nvPicPr>
          <p:cNvPr id="2052" name="Picture 4" descr="Image result for risk assess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094" y="3910262"/>
            <a:ext cx="4602614" cy="2779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4431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2" descr="Image result for risk assess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554" y="2877635"/>
            <a:ext cx="11153704" cy="2692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1906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Risk Assessment Canvas</a:t>
            </a:r>
          </a:p>
        </p:txBody>
      </p:sp>
      <p:sp>
        <p:nvSpPr>
          <p:cNvPr id="3" name="Content Placeholder 2"/>
          <p:cNvSpPr>
            <a:spLocks noGrp="1"/>
          </p:cNvSpPr>
          <p:nvPr>
            <p:ph idx="1"/>
          </p:nvPr>
        </p:nvSpPr>
        <p:spPr>
          <a:xfrm>
            <a:off x="680320" y="2252652"/>
            <a:ext cx="9613861" cy="4136116"/>
          </a:xfrm>
        </p:spPr>
        <p:txBody>
          <a:bodyPr>
            <a:noAutofit/>
          </a:bodyPr>
          <a:lstStyle/>
          <a:p>
            <a:r>
              <a:rPr lang="en-US" dirty="0"/>
              <a:t>The quality of your risk assessment work will be dependent on the input from the previous two stages</a:t>
            </a:r>
            <a:r>
              <a:rPr lang="en-US" dirty="0" smtClean="0"/>
              <a:t>.</a:t>
            </a:r>
          </a:p>
          <a:p>
            <a:endParaRPr lang="en-US" dirty="0"/>
          </a:p>
          <a:p>
            <a:r>
              <a:rPr lang="en-US" dirty="0"/>
              <a:t>If you haven't set proper objectives and identified the range of possible risks, then your risk assessment is likely to be of limited value.</a:t>
            </a:r>
            <a:endParaRPr lang="en-US" dirty="0" smtClean="0"/>
          </a:p>
          <a:p>
            <a:pPr marL="0" indent="0">
              <a:buNone/>
            </a:pPr>
            <a:endParaRPr lang="en-US" dirty="0" smtClean="0"/>
          </a:p>
          <a:p>
            <a:r>
              <a:rPr lang="en-US" dirty="0"/>
              <a:t>the lesson here is not to rush through the process, but to spend the time in the initial stages to make your risk management process a robust one</a:t>
            </a:r>
          </a:p>
        </p:txBody>
      </p:sp>
      <p:pic>
        <p:nvPicPr>
          <p:cNvPr id="4" name="Picture 3"/>
          <p:cNvPicPr>
            <a:picLocks noChangeAspect="1"/>
          </p:cNvPicPr>
          <p:nvPr/>
        </p:nvPicPr>
        <p:blipFill>
          <a:blip r:embed="rId2"/>
          <a:stretch>
            <a:fillRect/>
          </a:stretch>
        </p:blipFill>
        <p:spPr>
          <a:xfrm>
            <a:off x="7736305" y="637182"/>
            <a:ext cx="4164179" cy="1313029"/>
          </a:xfrm>
          <a:prstGeom prst="rect">
            <a:avLst/>
          </a:prstGeom>
        </p:spPr>
      </p:pic>
    </p:spTree>
    <p:extLst>
      <p:ext uri="{BB962C8B-B14F-4D97-AF65-F5344CB8AC3E}">
        <p14:creationId xmlns:p14="http://schemas.microsoft.com/office/powerpoint/2010/main" val="305240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70" y="422860"/>
            <a:ext cx="3971925" cy="27432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701" y="422860"/>
            <a:ext cx="3781425" cy="352425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279" y="4103522"/>
            <a:ext cx="7729641" cy="2393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08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fade">
                                      <p:cBhvr>
                                        <p:cTn id="12" dur="500"/>
                                        <p:tgtEl>
                                          <p:spTgt spid="41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2"/>
                                        </p:tgtEl>
                                        <p:attrNameLst>
                                          <p:attrName>style.visibility</p:attrName>
                                        </p:attrNameLst>
                                      </p:cBhvr>
                                      <p:to>
                                        <p:strVal val="visible"/>
                                      </p:to>
                                    </p:set>
                                    <p:animEffect transition="in" filter="fade">
                                      <p:cBhvr>
                                        <p:cTn id="17"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113" y="585371"/>
            <a:ext cx="5291973" cy="331286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risk assess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0700" y="2241801"/>
            <a:ext cx="6229991" cy="4313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04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fade">
                                      <p:cBhvr>
                                        <p:cTn id="12"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73930" y="1111416"/>
            <a:ext cx="7880870" cy="4639677"/>
          </a:xfrm>
          <a:prstGeom prst="rect">
            <a:avLst/>
          </a:prstGeom>
        </p:spPr>
      </p:pic>
    </p:spTree>
    <p:extLst>
      <p:ext uri="{BB962C8B-B14F-4D97-AF65-F5344CB8AC3E}">
        <p14:creationId xmlns:p14="http://schemas.microsoft.com/office/powerpoint/2010/main" val="21445537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7151" y="457200"/>
            <a:ext cx="9093304" cy="2502569"/>
          </a:xfrm>
          <a:prstGeom prst="rect">
            <a:avLst/>
          </a:prstGeom>
        </p:spPr>
      </p:pic>
      <p:pic>
        <p:nvPicPr>
          <p:cNvPr id="3" name="Picture 2"/>
          <p:cNvPicPr>
            <a:picLocks noChangeAspect="1"/>
          </p:cNvPicPr>
          <p:nvPr/>
        </p:nvPicPr>
        <p:blipFill>
          <a:blip r:embed="rId3"/>
          <a:stretch>
            <a:fillRect/>
          </a:stretch>
        </p:blipFill>
        <p:spPr>
          <a:xfrm>
            <a:off x="2809528" y="3489158"/>
            <a:ext cx="9203233" cy="2719137"/>
          </a:xfrm>
          <a:prstGeom prst="rect">
            <a:avLst/>
          </a:prstGeom>
        </p:spPr>
      </p:pic>
    </p:spTree>
    <p:extLst>
      <p:ext uri="{BB962C8B-B14F-4D97-AF65-F5344CB8AC3E}">
        <p14:creationId xmlns:p14="http://schemas.microsoft.com/office/powerpoint/2010/main" val="301487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rot="5400000">
            <a:off x="3199792" y="-1979335"/>
            <a:ext cx="5783646" cy="11109910"/>
          </a:xfrm>
          <a:prstGeom prst="rect">
            <a:avLst/>
          </a:prstGeom>
        </p:spPr>
      </p:pic>
    </p:spTree>
    <p:extLst>
      <p:ext uri="{BB962C8B-B14F-4D97-AF65-F5344CB8AC3E}">
        <p14:creationId xmlns:p14="http://schemas.microsoft.com/office/powerpoint/2010/main" val="40401156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7371" y="2294272"/>
            <a:ext cx="11394926" cy="3192127"/>
          </a:xfrm>
          <a:prstGeom prst="rect">
            <a:avLst/>
          </a:prstGeom>
        </p:spPr>
      </p:pic>
    </p:spTree>
    <p:extLst>
      <p:ext uri="{BB962C8B-B14F-4D97-AF65-F5344CB8AC3E}">
        <p14:creationId xmlns:p14="http://schemas.microsoft.com/office/powerpoint/2010/main" val="6405746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8568" y="1555582"/>
            <a:ext cx="9695954" cy="3245017"/>
          </a:xfrm>
          <a:prstGeom prst="rect">
            <a:avLst/>
          </a:prstGeom>
        </p:spPr>
      </p:pic>
    </p:spTree>
    <p:extLst>
      <p:ext uri="{BB962C8B-B14F-4D97-AF65-F5344CB8AC3E}">
        <p14:creationId xmlns:p14="http://schemas.microsoft.com/office/powerpoint/2010/main" val="136693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97517" y="1572376"/>
            <a:ext cx="7393184" cy="3685424"/>
          </a:xfrm>
          <a:prstGeom prst="rect">
            <a:avLst/>
          </a:prstGeom>
        </p:spPr>
      </p:pic>
    </p:spTree>
    <p:extLst>
      <p:ext uri="{BB962C8B-B14F-4D97-AF65-F5344CB8AC3E}">
        <p14:creationId xmlns:p14="http://schemas.microsoft.com/office/powerpoint/2010/main" val="2501683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99097" y="1788946"/>
            <a:ext cx="6427739" cy="3204160"/>
          </a:xfrm>
          <a:prstGeom prst="rect">
            <a:avLst/>
          </a:prstGeom>
        </p:spPr>
      </p:pic>
    </p:spTree>
    <p:extLst>
      <p:ext uri="{BB962C8B-B14F-4D97-AF65-F5344CB8AC3E}">
        <p14:creationId xmlns:p14="http://schemas.microsoft.com/office/powerpoint/2010/main" val="38083111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5376" y="861682"/>
            <a:ext cx="3291139" cy="3672218"/>
          </a:xfrm>
          <a:prstGeom prst="rect">
            <a:avLst/>
          </a:prstGeom>
        </p:spPr>
      </p:pic>
      <p:pic>
        <p:nvPicPr>
          <p:cNvPr id="3" name="Picture 2"/>
          <p:cNvPicPr>
            <a:picLocks noChangeAspect="1"/>
          </p:cNvPicPr>
          <p:nvPr/>
        </p:nvPicPr>
        <p:blipFill>
          <a:blip r:embed="rId3"/>
          <a:stretch>
            <a:fillRect/>
          </a:stretch>
        </p:blipFill>
        <p:spPr>
          <a:xfrm>
            <a:off x="4806114" y="861682"/>
            <a:ext cx="5880452" cy="3571374"/>
          </a:xfrm>
          <a:prstGeom prst="rect">
            <a:avLst/>
          </a:prstGeom>
        </p:spPr>
      </p:pic>
    </p:spTree>
    <p:extLst>
      <p:ext uri="{BB962C8B-B14F-4D97-AF65-F5344CB8AC3E}">
        <p14:creationId xmlns:p14="http://schemas.microsoft.com/office/powerpoint/2010/main" val="73676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key dimensions for each of your identified risks</a:t>
            </a:r>
            <a:r>
              <a:rPr lang="en-US" dirty="0" smtClean="0"/>
              <a:t>:</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a:t>the </a:t>
            </a:r>
            <a:r>
              <a:rPr lang="en-US" b="1" dirty="0">
                <a:solidFill>
                  <a:srgbClr val="FFFF00"/>
                </a:solidFill>
              </a:rPr>
              <a:t>likelihood</a:t>
            </a:r>
            <a:r>
              <a:rPr lang="en-US" dirty="0"/>
              <a:t> or </a:t>
            </a:r>
            <a:r>
              <a:rPr lang="en-US" b="1" dirty="0">
                <a:solidFill>
                  <a:srgbClr val="FFFF00"/>
                </a:solidFill>
              </a:rPr>
              <a:t>possibility</a:t>
            </a:r>
            <a:r>
              <a:rPr lang="en-US" dirty="0"/>
              <a:t> of the risk occurring. </a:t>
            </a:r>
            <a:endParaRPr lang="en-US" dirty="0" smtClean="0"/>
          </a:p>
          <a:p>
            <a:pPr marL="0" indent="0">
              <a:buNone/>
            </a:pPr>
            <a:endParaRPr lang="en-US" dirty="0"/>
          </a:p>
          <a:p>
            <a:pPr marL="457200" indent="-457200">
              <a:buFont typeface="+mj-lt"/>
              <a:buAutoNum type="arabicPeriod" startAt="2"/>
            </a:pPr>
            <a:r>
              <a:rPr lang="en-US" dirty="0"/>
              <a:t>the </a:t>
            </a:r>
            <a:r>
              <a:rPr lang="en-US" b="1" dirty="0">
                <a:solidFill>
                  <a:srgbClr val="FFFF00"/>
                </a:solidFill>
              </a:rPr>
              <a:t>consequence</a:t>
            </a:r>
            <a:r>
              <a:rPr lang="en-US" dirty="0"/>
              <a:t> or </a:t>
            </a:r>
            <a:r>
              <a:rPr lang="en-US" b="1" dirty="0">
                <a:solidFill>
                  <a:srgbClr val="FFFF00"/>
                </a:solidFill>
              </a:rPr>
              <a:t>impact</a:t>
            </a:r>
            <a:r>
              <a:rPr lang="en-US" dirty="0"/>
              <a:t> may be on you achieving your project </a:t>
            </a:r>
            <a:r>
              <a:rPr lang="en-US" dirty="0" smtClean="0"/>
              <a:t>objectives</a:t>
            </a:r>
          </a:p>
          <a:p>
            <a:pPr marL="457200" indent="-457200">
              <a:buFont typeface="+mj-lt"/>
              <a:buAutoNum type="arabicPeriod" startAt="2"/>
            </a:pPr>
            <a:endParaRPr lang="en-US" dirty="0"/>
          </a:p>
          <a:p>
            <a:pPr marL="457200" indent="-457200">
              <a:buFont typeface="+mj-lt"/>
              <a:buAutoNum type="arabicPeriod" startAt="2"/>
            </a:pPr>
            <a:r>
              <a:rPr lang="en-US" dirty="0"/>
              <a:t>A common tool used for this type of qualitative risk assessment is </a:t>
            </a:r>
            <a:r>
              <a:rPr lang="en-US" b="1" dirty="0"/>
              <a:t>the </a:t>
            </a:r>
            <a:r>
              <a:rPr lang="en-US" b="1" dirty="0">
                <a:solidFill>
                  <a:srgbClr val="FFFF00"/>
                </a:solidFill>
              </a:rPr>
              <a:t>risk assessment matrix</a:t>
            </a:r>
            <a:r>
              <a:rPr lang="en-US" dirty="0"/>
              <a:t>. </a:t>
            </a:r>
          </a:p>
        </p:txBody>
      </p:sp>
      <p:pic>
        <p:nvPicPr>
          <p:cNvPr id="4" name="Picture 3"/>
          <p:cNvPicPr>
            <a:picLocks noChangeAspect="1"/>
          </p:cNvPicPr>
          <p:nvPr/>
        </p:nvPicPr>
        <p:blipFill>
          <a:blip r:embed="rId2"/>
          <a:stretch>
            <a:fillRect/>
          </a:stretch>
        </p:blipFill>
        <p:spPr>
          <a:xfrm>
            <a:off x="8337884" y="2190842"/>
            <a:ext cx="3686174" cy="671895"/>
          </a:xfrm>
          <a:prstGeom prst="rect">
            <a:avLst/>
          </a:prstGeom>
        </p:spPr>
      </p:pic>
      <p:pic>
        <p:nvPicPr>
          <p:cNvPr id="5" name="Picture 4"/>
          <p:cNvPicPr>
            <a:picLocks noChangeAspect="1"/>
          </p:cNvPicPr>
          <p:nvPr/>
        </p:nvPicPr>
        <p:blipFill>
          <a:blip r:embed="rId3"/>
          <a:stretch>
            <a:fillRect/>
          </a:stretch>
        </p:blipFill>
        <p:spPr>
          <a:xfrm>
            <a:off x="7086599" y="3669163"/>
            <a:ext cx="4937459" cy="730299"/>
          </a:xfrm>
          <a:prstGeom prst="rect">
            <a:avLst/>
          </a:prstGeom>
        </p:spPr>
      </p:pic>
    </p:spTree>
    <p:extLst>
      <p:ext uri="{BB962C8B-B14F-4D97-AF65-F5344CB8AC3E}">
        <p14:creationId xmlns:p14="http://schemas.microsoft.com/office/powerpoint/2010/main" val="118764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06241" y="392529"/>
            <a:ext cx="7939338" cy="5893949"/>
          </a:xfrm>
          <a:prstGeom prst="rect">
            <a:avLst/>
          </a:prstGeom>
        </p:spPr>
      </p:pic>
      <p:sp>
        <p:nvSpPr>
          <p:cNvPr id="3" name="Rectangle 2"/>
          <p:cNvSpPr/>
          <p:nvPr/>
        </p:nvSpPr>
        <p:spPr>
          <a:xfrm>
            <a:off x="2894197" y="4591598"/>
            <a:ext cx="965329" cy="369332"/>
          </a:xfrm>
          <a:prstGeom prst="rect">
            <a:avLst/>
          </a:prstGeom>
          <a:noFill/>
        </p:spPr>
        <p:txBody>
          <a:bodyPr wrap="none" lIns="91440" tIns="45720" rIns="91440" bIns="45720">
            <a:spAutoFit/>
          </a:bodyPr>
          <a:lstStyle/>
          <a:p>
            <a:pPr algn="ctr"/>
            <a:r>
              <a:rPr lang="en-US" b="1" cap="none" spc="50" dirty="0" smtClean="0">
                <a:ln w="0"/>
                <a:solidFill>
                  <a:schemeClr val="bg2"/>
                </a:solidFill>
                <a:effectLst>
                  <a:innerShdw blurRad="63500" dist="50800" dir="13500000">
                    <a:srgbClr val="000000">
                      <a:alpha val="50000"/>
                    </a:srgbClr>
                  </a:innerShdw>
                </a:effectLst>
              </a:rPr>
              <a:t>Accept</a:t>
            </a:r>
            <a:endParaRPr lang="en-US" b="1" cap="none" spc="50" dirty="0">
              <a:ln w="0"/>
              <a:solidFill>
                <a:schemeClr val="bg2"/>
              </a:solidFill>
              <a:effectLst>
                <a:innerShdw blurRad="63500" dist="50800" dir="13500000">
                  <a:srgbClr val="000000">
                    <a:alpha val="50000"/>
                  </a:srgbClr>
                </a:innerShdw>
              </a:effectLst>
            </a:endParaRPr>
          </a:p>
        </p:txBody>
      </p:sp>
      <p:sp>
        <p:nvSpPr>
          <p:cNvPr id="5" name="Rectangle 4"/>
          <p:cNvSpPr/>
          <p:nvPr/>
        </p:nvSpPr>
        <p:spPr>
          <a:xfrm>
            <a:off x="2815875" y="1062335"/>
            <a:ext cx="1121975" cy="369332"/>
          </a:xfrm>
          <a:prstGeom prst="rect">
            <a:avLst/>
          </a:prstGeom>
          <a:noFill/>
        </p:spPr>
        <p:txBody>
          <a:bodyPr wrap="none" lIns="91440" tIns="45720" rIns="91440" bIns="45720">
            <a:spAutoFit/>
          </a:bodyPr>
          <a:lstStyle/>
          <a:p>
            <a:pPr algn="ctr"/>
            <a:r>
              <a:rPr lang="en-US" b="1" cap="none" spc="50" dirty="0" smtClean="0">
                <a:ln w="0"/>
                <a:solidFill>
                  <a:schemeClr val="bg2"/>
                </a:solidFill>
                <a:effectLst>
                  <a:innerShdw blurRad="63500" dist="50800" dir="13500000">
                    <a:srgbClr val="000000">
                      <a:alpha val="50000"/>
                    </a:srgbClr>
                  </a:innerShdw>
                </a:effectLst>
              </a:rPr>
              <a:t>Transfer</a:t>
            </a:r>
            <a:endParaRPr lang="en-US" b="1" cap="none" spc="50" dirty="0">
              <a:ln w="0"/>
              <a:solidFill>
                <a:schemeClr val="bg2"/>
              </a:solidFill>
              <a:effectLst>
                <a:innerShdw blurRad="63500" dist="50800" dir="13500000">
                  <a:srgbClr val="000000">
                    <a:alpha val="50000"/>
                  </a:srgbClr>
                </a:innerShdw>
              </a:effectLst>
            </a:endParaRPr>
          </a:p>
        </p:txBody>
      </p:sp>
      <p:sp>
        <p:nvSpPr>
          <p:cNvPr id="6" name="Rectangle 5"/>
          <p:cNvSpPr/>
          <p:nvPr/>
        </p:nvSpPr>
        <p:spPr>
          <a:xfrm>
            <a:off x="7789137" y="4591598"/>
            <a:ext cx="1024639" cy="369332"/>
          </a:xfrm>
          <a:prstGeom prst="rect">
            <a:avLst/>
          </a:prstGeom>
          <a:noFill/>
        </p:spPr>
        <p:txBody>
          <a:bodyPr wrap="none" lIns="91440" tIns="45720" rIns="91440" bIns="45720">
            <a:spAutoFit/>
          </a:bodyPr>
          <a:lstStyle/>
          <a:p>
            <a:pPr algn="ctr"/>
            <a:r>
              <a:rPr lang="en-US" b="1" cap="none" spc="50" dirty="0" smtClean="0">
                <a:ln w="0"/>
                <a:solidFill>
                  <a:schemeClr val="bg2"/>
                </a:solidFill>
                <a:effectLst>
                  <a:innerShdw blurRad="63500" dist="50800" dir="13500000">
                    <a:srgbClr val="000000">
                      <a:alpha val="50000"/>
                    </a:srgbClr>
                  </a:innerShdw>
                </a:effectLst>
              </a:rPr>
              <a:t>Control</a:t>
            </a:r>
            <a:endParaRPr lang="en-US" b="1" cap="none" spc="50" dirty="0">
              <a:ln w="0"/>
              <a:solidFill>
                <a:schemeClr val="bg2"/>
              </a:solidFill>
              <a:effectLst>
                <a:innerShdw blurRad="63500" dist="50800" dir="13500000">
                  <a:srgbClr val="000000">
                    <a:alpha val="50000"/>
                  </a:srgbClr>
                </a:innerShdw>
              </a:effectLst>
            </a:endParaRPr>
          </a:p>
        </p:txBody>
      </p:sp>
      <p:sp>
        <p:nvSpPr>
          <p:cNvPr id="7" name="Rectangle 6"/>
          <p:cNvSpPr/>
          <p:nvPr/>
        </p:nvSpPr>
        <p:spPr>
          <a:xfrm>
            <a:off x="7930361" y="1062335"/>
            <a:ext cx="813684" cy="369332"/>
          </a:xfrm>
          <a:prstGeom prst="rect">
            <a:avLst/>
          </a:prstGeom>
          <a:noFill/>
        </p:spPr>
        <p:txBody>
          <a:bodyPr wrap="none" lIns="91440" tIns="45720" rIns="91440" bIns="45720">
            <a:spAutoFit/>
          </a:bodyPr>
          <a:lstStyle/>
          <a:p>
            <a:pPr algn="ctr"/>
            <a:r>
              <a:rPr lang="en-US" b="1" cap="none" spc="50" dirty="0" smtClean="0">
                <a:ln w="0"/>
                <a:solidFill>
                  <a:schemeClr val="bg2"/>
                </a:solidFill>
                <a:effectLst>
                  <a:innerShdw blurRad="63500" dist="50800" dir="13500000">
                    <a:srgbClr val="000000">
                      <a:alpha val="50000"/>
                    </a:srgbClr>
                  </a:innerShdw>
                </a:effectLst>
              </a:rPr>
              <a:t>Avoid</a:t>
            </a:r>
            <a:endParaRPr lang="en-US"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124687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321969" y="379745"/>
            <a:ext cx="8700336" cy="6367201"/>
            <a:chOff x="1321969" y="379745"/>
            <a:chExt cx="8700336" cy="6367201"/>
          </a:xfrm>
        </p:grpSpPr>
        <p:pic>
          <p:nvPicPr>
            <p:cNvPr id="2" name="Picture 1"/>
            <p:cNvPicPr>
              <a:picLocks noChangeAspect="1"/>
            </p:cNvPicPr>
            <p:nvPr/>
          </p:nvPicPr>
          <p:blipFill>
            <a:blip r:embed="rId2"/>
            <a:stretch>
              <a:fillRect/>
            </a:stretch>
          </p:blipFill>
          <p:spPr>
            <a:xfrm>
              <a:off x="1321969" y="379745"/>
              <a:ext cx="8700336" cy="6367201"/>
            </a:xfrm>
            <a:prstGeom prst="rect">
              <a:avLst/>
            </a:prstGeom>
          </p:spPr>
        </p:pic>
        <p:sp>
          <p:nvSpPr>
            <p:cNvPr id="13" name="Rectangle 12"/>
            <p:cNvSpPr/>
            <p:nvPr/>
          </p:nvSpPr>
          <p:spPr>
            <a:xfrm>
              <a:off x="2346879" y="4680011"/>
              <a:ext cx="965329" cy="369332"/>
            </a:xfrm>
            <a:prstGeom prst="rect">
              <a:avLst/>
            </a:prstGeom>
            <a:noFill/>
          </p:spPr>
          <p:txBody>
            <a:bodyPr wrap="none" lIns="91440" tIns="45720" rIns="91440" bIns="45720">
              <a:spAutoFit/>
            </a:bodyPr>
            <a:lstStyle/>
            <a:p>
              <a:pPr algn="ctr"/>
              <a:r>
                <a:rPr lang="en-US" b="1" cap="none" spc="50" dirty="0" smtClean="0">
                  <a:ln w="0"/>
                  <a:solidFill>
                    <a:schemeClr val="bg2"/>
                  </a:solidFill>
                  <a:effectLst>
                    <a:innerShdw blurRad="63500" dist="50800" dir="13500000">
                      <a:srgbClr val="000000">
                        <a:alpha val="50000"/>
                      </a:srgbClr>
                    </a:innerShdw>
                  </a:effectLst>
                </a:rPr>
                <a:t>Accept</a:t>
              </a:r>
              <a:endParaRPr lang="en-US" b="1" cap="none" spc="50" dirty="0">
                <a:ln w="0"/>
                <a:solidFill>
                  <a:schemeClr val="bg2"/>
                </a:solidFill>
                <a:effectLst>
                  <a:innerShdw blurRad="63500" dist="50800" dir="13500000">
                    <a:srgbClr val="000000">
                      <a:alpha val="50000"/>
                    </a:srgbClr>
                  </a:innerShdw>
                </a:effectLst>
              </a:endParaRPr>
            </a:p>
          </p:txBody>
        </p:sp>
        <p:sp>
          <p:nvSpPr>
            <p:cNvPr id="14" name="Rectangle 13"/>
            <p:cNvSpPr/>
            <p:nvPr/>
          </p:nvSpPr>
          <p:spPr>
            <a:xfrm>
              <a:off x="2466959" y="773577"/>
              <a:ext cx="1121975" cy="369332"/>
            </a:xfrm>
            <a:prstGeom prst="rect">
              <a:avLst/>
            </a:prstGeom>
            <a:noFill/>
          </p:spPr>
          <p:txBody>
            <a:bodyPr wrap="none" lIns="91440" tIns="45720" rIns="91440" bIns="45720">
              <a:spAutoFit/>
            </a:bodyPr>
            <a:lstStyle/>
            <a:p>
              <a:pPr algn="ctr"/>
              <a:r>
                <a:rPr lang="en-US" b="1" cap="none" spc="50" dirty="0" smtClean="0">
                  <a:ln w="0"/>
                  <a:solidFill>
                    <a:schemeClr val="bg2"/>
                  </a:solidFill>
                  <a:effectLst>
                    <a:innerShdw blurRad="63500" dist="50800" dir="13500000">
                      <a:srgbClr val="000000">
                        <a:alpha val="50000"/>
                      </a:srgbClr>
                    </a:innerShdw>
                  </a:effectLst>
                </a:rPr>
                <a:t>Transfer</a:t>
              </a:r>
              <a:endParaRPr lang="en-US" b="1" cap="none" spc="50" dirty="0">
                <a:ln w="0"/>
                <a:solidFill>
                  <a:schemeClr val="bg2"/>
                </a:solidFill>
                <a:effectLst>
                  <a:innerShdw blurRad="63500" dist="50800" dir="13500000">
                    <a:srgbClr val="000000">
                      <a:alpha val="50000"/>
                    </a:srgbClr>
                  </a:innerShdw>
                </a:effectLst>
              </a:endParaRPr>
            </a:p>
          </p:txBody>
        </p:sp>
        <p:sp>
          <p:nvSpPr>
            <p:cNvPr id="15" name="Rectangle 14"/>
            <p:cNvSpPr/>
            <p:nvPr/>
          </p:nvSpPr>
          <p:spPr>
            <a:xfrm>
              <a:off x="7606083" y="4495345"/>
              <a:ext cx="1024639" cy="369332"/>
            </a:xfrm>
            <a:prstGeom prst="rect">
              <a:avLst/>
            </a:prstGeom>
            <a:noFill/>
          </p:spPr>
          <p:txBody>
            <a:bodyPr wrap="none" lIns="91440" tIns="45720" rIns="91440" bIns="45720">
              <a:spAutoFit/>
            </a:bodyPr>
            <a:lstStyle/>
            <a:p>
              <a:pPr algn="ctr"/>
              <a:r>
                <a:rPr lang="en-US" b="1" cap="none" spc="50" dirty="0" smtClean="0">
                  <a:ln w="0"/>
                  <a:solidFill>
                    <a:schemeClr val="bg2"/>
                  </a:solidFill>
                  <a:effectLst>
                    <a:innerShdw blurRad="63500" dist="50800" dir="13500000">
                      <a:srgbClr val="000000">
                        <a:alpha val="50000"/>
                      </a:srgbClr>
                    </a:innerShdw>
                  </a:effectLst>
                </a:rPr>
                <a:t>Control</a:t>
              </a:r>
              <a:endParaRPr lang="en-US" b="1" cap="none" spc="50" dirty="0">
                <a:ln w="0"/>
                <a:solidFill>
                  <a:schemeClr val="bg2"/>
                </a:solidFill>
                <a:effectLst>
                  <a:innerShdw blurRad="63500" dist="50800" dir="13500000">
                    <a:srgbClr val="000000">
                      <a:alpha val="50000"/>
                    </a:srgbClr>
                  </a:innerShdw>
                </a:effectLst>
              </a:endParaRPr>
            </a:p>
          </p:txBody>
        </p:sp>
        <p:sp>
          <p:nvSpPr>
            <p:cNvPr id="16" name="Rectangle 15"/>
            <p:cNvSpPr/>
            <p:nvPr/>
          </p:nvSpPr>
          <p:spPr>
            <a:xfrm>
              <a:off x="7817038" y="773577"/>
              <a:ext cx="813684" cy="369332"/>
            </a:xfrm>
            <a:prstGeom prst="rect">
              <a:avLst/>
            </a:prstGeom>
            <a:noFill/>
          </p:spPr>
          <p:txBody>
            <a:bodyPr wrap="none" lIns="91440" tIns="45720" rIns="91440" bIns="45720">
              <a:spAutoFit/>
            </a:bodyPr>
            <a:lstStyle/>
            <a:p>
              <a:pPr algn="ctr"/>
              <a:r>
                <a:rPr lang="en-US" b="1" cap="none" spc="50" dirty="0" smtClean="0">
                  <a:ln w="0"/>
                  <a:solidFill>
                    <a:schemeClr val="bg2"/>
                  </a:solidFill>
                  <a:effectLst>
                    <a:innerShdw blurRad="63500" dist="50800" dir="13500000">
                      <a:srgbClr val="000000">
                        <a:alpha val="50000"/>
                      </a:srgbClr>
                    </a:innerShdw>
                  </a:effectLst>
                </a:rPr>
                <a:t>Avoid</a:t>
              </a:r>
              <a:endParaRPr lang="en-US" b="1" cap="none" spc="50" dirty="0">
                <a:ln w="0"/>
                <a:solidFill>
                  <a:schemeClr val="bg2"/>
                </a:solidFill>
                <a:effectLst>
                  <a:innerShdw blurRad="63500" dist="50800" dir="13500000">
                    <a:srgbClr val="000000">
                      <a:alpha val="50000"/>
                    </a:srgbClr>
                  </a:innerShdw>
                </a:effectLst>
              </a:endParaRPr>
            </a:p>
          </p:txBody>
        </p:sp>
      </p:grpSp>
    </p:spTree>
    <p:extLst>
      <p:ext uri="{BB962C8B-B14F-4D97-AF65-F5344CB8AC3E}">
        <p14:creationId xmlns:p14="http://schemas.microsoft.com/office/powerpoint/2010/main" val="9756777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Appetite (Risk Tolerance )</a:t>
            </a:r>
            <a:endParaRPr lang="en-US" dirty="0"/>
          </a:p>
        </p:txBody>
      </p:sp>
      <p:sp>
        <p:nvSpPr>
          <p:cNvPr id="3" name="Content Placeholder 2"/>
          <p:cNvSpPr>
            <a:spLocks noGrp="1"/>
          </p:cNvSpPr>
          <p:nvPr>
            <p:ph idx="1"/>
          </p:nvPr>
        </p:nvSpPr>
        <p:spPr>
          <a:xfrm>
            <a:off x="90774" y="2249385"/>
            <a:ext cx="6887541" cy="2800612"/>
          </a:xfrm>
        </p:spPr>
        <p:txBody>
          <a:bodyPr>
            <a:normAutofit fontScale="92500" lnSpcReduction="10000"/>
          </a:bodyPr>
          <a:lstStyle/>
          <a:p>
            <a:r>
              <a:rPr lang="en-US" dirty="0"/>
              <a:t>When considering your project, what risk are you prepared to </a:t>
            </a:r>
            <a:r>
              <a:rPr lang="en-US" b="1" dirty="0"/>
              <a:t>accept</a:t>
            </a:r>
            <a:r>
              <a:rPr lang="en-US" dirty="0"/>
              <a:t> as part of the project</a:t>
            </a:r>
            <a:r>
              <a:rPr lang="en-US" dirty="0" smtClean="0"/>
              <a:t>?</a:t>
            </a:r>
          </a:p>
          <a:p>
            <a:pPr marL="0" indent="0">
              <a:buNone/>
            </a:pPr>
            <a:r>
              <a:rPr lang="en-US" dirty="0" smtClean="0"/>
              <a:t> </a:t>
            </a:r>
          </a:p>
          <a:p>
            <a:r>
              <a:rPr lang="en-US" dirty="0"/>
              <a:t>Your next step is to determine what level of risks you are willing to accept in your project</a:t>
            </a:r>
            <a:r>
              <a:rPr lang="en-US" dirty="0" smtClean="0"/>
              <a:t>.</a:t>
            </a:r>
          </a:p>
          <a:p>
            <a:pPr marL="0" indent="0">
              <a:buNone/>
            </a:pPr>
            <a:r>
              <a:rPr lang="en-US" dirty="0" smtClean="0"/>
              <a:t> </a:t>
            </a:r>
          </a:p>
          <a:p>
            <a:r>
              <a:rPr lang="en-US" dirty="0" smtClean="0"/>
              <a:t>This </a:t>
            </a:r>
            <a:r>
              <a:rPr lang="en-US" dirty="0"/>
              <a:t>is known as the </a:t>
            </a:r>
            <a:r>
              <a:rPr lang="en-US" b="1" dirty="0"/>
              <a:t>risk </a:t>
            </a:r>
            <a:r>
              <a:rPr lang="en-US" b="1" dirty="0">
                <a:solidFill>
                  <a:srgbClr val="FFFF00"/>
                </a:solidFill>
              </a:rPr>
              <a:t>appetite</a:t>
            </a:r>
            <a:r>
              <a:rPr lang="en-US" dirty="0"/>
              <a:t>, or </a:t>
            </a:r>
            <a:r>
              <a:rPr lang="en-US" b="1" dirty="0"/>
              <a:t>risk </a:t>
            </a:r>
            <a:r>
              <a:rPr lang="en-US" b="1" dirty="0">
                <a:solidFill>
                  <a:srgbClr val="FFFF00"/>
                </a:solidFill>
              </a:rPr>
              <a:t>tolerance</a:t>
            </a:r>
            <a:r>
              <a:rPr lang="en-US" dirty="0"/>
              <a:t>, of the project or organization.</a:t>
            </a:r>
          </a:p>
        </p:txBody>
      </p:sp>
      <p:pic>
        <p:nvPicPr>
          <p:cNvPr id="6146" name="Picture 2" descr="Image result for Risk appet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5969" y="2848476"/>
            <a:ext cx="5346031" cy="4009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98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ALARP principle :</a:t>
            </a:r>
            <a:endParaRPr lang="en-US" dirty="0"/>
          </a:p>
        </p:txBody>
      </p:sp>
      <p:sp>
        <p:nvSpPr>
          <p:cNvPr id="3" name="Content Placeholder 2"/>
          <p:cNvSpPr>
            <a:spLocks noGrp="1"/>
          </p:cNvSpPr>
          <p:nvPr>
            <p:ph idx="1"/>
          </p:nvPr>
        </p:nvSpPr>
        <p:spPr>
          <a:xfrm>
            <a:off x="680321" y="2336873"/>
            <a:ext cx="9613861" cy="995874"/>
          </a:xfrm>
        </p:spPr>
        <p:txBody>
          <a:bodyPr/>
          <a:lstStyle/>
          <a:p>
            <a:r>
              <a:rPr lang="en-US" dirty="0"/>
              <a:t>A widely used principle for determining criteria for acceptable risks </a:t>
            </a:r>
          </a:p>
        </p:txBody>
      </p:sp>
      <p:pic>
        <p:nvPicPr>
          <p:cNvPr id="4" name="Picture 3"/>
          <p:cNvPicPr>
            <a:picLocks noChangeAspect="1"/>
          </p:cNvPicPr>
          <p:nvPr/>
        </p:nvPicPr>
        <p:blipFill>
          <a:blip r:embed="rId2"/>
          <a:stretch>
            <a:fillRect/>
          </a:stretch>
        </p:blipFill>
        <p:spPr>
          <a:xfrm>
            <a:off x="4305301" y="3479633"/>
            <a:ext cx="5867400" cy="1847850"/>
          </a:xfrm>
          <a:prstGeom prst="rect">
            <a:avLst/>
          </a:prstGeom>
        </p:spPr>
      </p:pic>
    </p:spTree>
    <p:extLst>
      <p:ext uri="{BB962C8B-B14F-4D97-AF65-F5344CB8AC3E}">
        <p14:creationId xmlns:p14="http://schemas.microsoft.com/office/powerpoint/2010/main" val="331294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ALARP principle recognizes that there are three broad categories of </a:t>
            </a:r>
            <a:r>
              <a:rPr lang="en-US" dirty="0" smtClean="0"/>
              <a:t>risks</a:t>
            </a:r>
            <a:r>
              <a:rPr lang="en-US" dirty="0"/>
              <a:t>:</a:t>
            </a:r>
          </a:p>
        </p:txBody>
      </p:sp>
      <p:pic>
        <p:nvPicPr>
          <p:cNvPr id="4" name="Picture 3"/>
          <p:cNvPicPr>
            <a:picLocks noChangeAspect="1"/>
          </p:cNvPicPr>
          <p:nvPr/>
        </p:nvPicPr>
        <p:blipFill>
          <a:blip r:embed="rId2"/>
          <a:stretch>
            <a:fillRect/>
          </a:stretch>
        </p:blipFill>
        <p:spPr>
          <a:xfrm>
            <a:off x="3589671" y="2457450"/>
            <a:ext cx="4772025" cy="1028700"/>
          </a:xfrm>
          <a:prstGeom prst="rect">
            <a:avLst/>
          </a:prstGeom>
        </p:spPr>
      </p:pic>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3"/>
          <a:stretch>
            <a:fillRect/>
          </a:stretch>
        </p:blipFill>
        <p:spPr>
          <a:xfrm>
            <a:off x="3589670" y="3468157"/>
            <a:ext cx="4772025" cy="926710"/>
          </a:xfrm>
          <a:prstGeom prst="rect">
            <a:avLst/>
          </a:prstGeom>
        </p:spPr>
      </p:pic>
      <p:pic>
        <p:nvPicPr>
          <p:cNvPr id="9" name="Picture 8"/>
          <p:cNvPicPr>
            <a:picLocks noChangeAspect="1"/>
          </p:cNvPicPr>
          <p:nvPr/>
        </p:nvPicPr>
        <p:blipFill>
          <a:blip r:embed="rId4"/>
          <a:stretch>
            <a:fillRect/>
          </a:stretch>
        </p:blipFill>
        <p:spPr>
          <a:xfrm>
            <a:off x="3589670" y="4377012"/>
            <a:ext cx="4772025" cy="788515"/>
          </a:xfrm>
          <a:prstGeom prst="rect">
            <a:avLst/>
          </a:prstGeom>
        </p:spPr>
      </p:pic>
    </p:spTree>
    <p:extLst>
      <p:ext uri="{BB962C8B-B14F-4D97-AF65-F5344CB8AC3E}">
        <p14:creationId xmlns:p14="http://schemas.microsoft.com/office/powerpoint/2010/main" val="316969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Quantitative risk </a:t>
            </a:r>
            <a:r>
              <a:rPr lang="en-US" dirty="0" smtClean="0"/>
              <a:t>assessment:</a:t>
            </a:r>
            <a:endParaRPr lang="en-US" dirty="0"/>
          </a:p>
        </p:txBody>
      </p:sp>
      <p:sp>
        <p:nvSpPr>
          <p:cNvPr id="3" name="Content Placeholder 2"/>
          <p:cNvSpPr>
            <a:spLocks noGrp="1"/>
          </p:cNvSpPr>
          <p:nvPr>
            <p:ph idx="1"/>
          </p:nvPr>
        </p:nvSpPr>
        <p:spPr/>
        <p:txBody>
          <a:bodyPr/>
          <a:lstStyle/>
          <a:p>
            <a:r>
              <a:rPr lang="en-US" dirty="0"/>
              <a:t>N</a:t>
            </a:r>
            <a:r>
              <a:rPr lang="en-US" dirty="0" smtClean="0"/>
              <a:t>umerically </a:t>
            </a:r>
            <a:r>
              <a:rPr lang="en-US" dirty="0"/>
              <a:t>analyzes the probability of each risk, its consequences on project </a:t>
            </a:r>
            <a:r>
              <a:rPr lang="en-US" dirty="0" smtClean="0"/>
              <a:t>objectives</a:t>
            </a:r>
          </a:p>
          <a:p>
            <a:r>
              <a:rPr lang="en-US" dirty="0"/>
              <a:t>It can be used separately or together with qualitative assessment.</a:t>
            </a:r>
          </a:p>
        </p:txBody>
      </p:sp>
      <p:sp>
        <p:nvSpPr>
          <p:cNvPr id="4" name="Rectangle 3"/>
          <p:cNvSpPr/>
          <p:nvPr/>
        </p:nvSpPr>
        <p:spPr>
          <a:xfrm>
            <a:off x="10489467" y="941504"/>
            <a:ext cx="1804133" cy="923330"/>
          </a:xfrm>
          <a:prstGeom prst="rect">
            <a:avLst/>
          </a:prstGeom>
        </p:spPr>
        <p:txBody>
          <a:bodyPr wrap="square">
            <a:spAutoFit/>
          </a:bodyPr>
          <a:lstStyle/>
          <a:p>
            <a:pPr algn="ctr"/>
            <a:r>
              <a:rPr lang="en-US" b="1" dirty="0"/>
              <a:t>Quantitative risk assessment</a:t>
            </a:r>
          </a:p>
        </p:txBody>
      </p:sp>
    </p:spTree>
    <p:extLst>
      <p:ext uri="{BB962C8B-B14F-4D97-AF65-F5344CB8AC3E}">
        <p14:creationId xmlns:p14="http://schemas.microsoft.com/office/powerpoint/2010/main" val="357970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a:t>
            </a:r>
            <a:endParaRPr lang="en-US" dirty="0"/>
          </a:p>
        </p:txBody>
      </p:sp>
      <p:sp>
        <p:nvSpPr>
          <p:cNvPr id="3" name="Content Placeholder 2"/>
          <p:cNvSpPr>
            <a:spLocks noGrp="1"/>
          </p:cNvSpPr>
          <p:nvPr>
            <p:ph idx="1"/>
          </p:nvPr>
        </p:nvSpPr>
        <p:spPr>
          <a:xfrm>
            <a:off x="310266" y="2073252"/>
            <a:ext cx="9613861" cy="2009617"/>
          </a:xfrm>
        </p:spPr>
        <p:style>
          <a:lnRef idx="1">
            <a:schemeClr val="accent3"/>
          </a:lnRef>
          <a:fillRef idx="3">
            <a:schemeClr val="accent3"/>
          </a:fillRef>
          <a:effectRef idx="2">
            <a:schemeClr val="accent3"/>
          </a:effectRef>
          <a:fontRef idx="minor">
            <a:schemeClr val="lt1"/>
          </a:fontRef>
        </p:style>
        <p:txBody>
          <a:bodyPr>
            <a:normAutofit/>
          </a:bodyPr>
          <a:lstStyle/>
          <a:p>
            <a:r>
              <a:rPr lang="en-US" sz="2800" dirty="0"/>
              <a:t>For each of the identified risks, you need to quantify the probability of occurrence by </a:t>
            </a:r>
            <a:r>
              <a:rPr lang="en-US" sz="2800" dirty="0" smtClean="0"/>
              <a:t>asking: </a:t>
            </a:r>
          </a:p>
          <a:p>
            <a:endParaRPr lang="en-US" sz="2800" dirty="0"/>
          </a:p>
          <a:p>
            <a:pPr marL="0" indent="0">
              <a:buNone/>
            </a:pPr>
            <a:r>
              <a:rPr lang="en-US" sz="2800" dirty="0" smtClean="0"/>
              <a:t>      “</a:t>
            </a:r>
            <a:r>
              <a:rPr lang="en-US" sz="2800" dirty="0"/>
              <a:t>What is the probability that this risk will happen</a:t>
            </a:r>
            <a:r>
              <a:rPr lang="en-US" sz="2800" dirty="0" smtClean="0"/>
              <a:t>?”</a:t>
            </a:r>
            <a:endParaRPr lang="en-US" sz="2800" dirty="0"/>
          </a:p>
        </p:txBody>
      </p:sp>
      <p:sp>
        <p:nvSpPr>
          <p:cNvPr id="4" name="Rectangle 3"/>
          <p:cNvSpPr/>
          <p:nvPr/>
        </p:nvSpPr>
        <p:spPr>
          <a:xfrm>
            <a:off x="9442025" y="3159539"/>
            <a:ext cx="1704313" cy="923330"/>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5400" b="1" cap="none" spc="50" dirty="0" smtClean="0">
                <a:ln w="0"/>
                <a:solidFill>
                  <a:schemeClr val="bg2"/>
                </a:solidFill>
                <a:effectLst>
                  <a:innerShdw blurRad="63500" dist="50800" dir="13500000">
                    <a:srgbClr val="000000">
                      <a:alpha val="50000"/>
                    </a:srgbClr>
                  </a:innerShdw>
                </a:effectLst>
              </a:rPr>
              <a:t>90 %</a:t>
            </a:r>
            <a:endParaRPr lang="en-US" sz="5400" b="1" cap="none" spc="50" dirty="0">
              <a:ln w="0"/>
              <a:solidFill>
                <a:schemeClr val="bg2"/>
              </a:solidFill>
              <a:effectLst>
                <a:innerShdw blurRad="63500" dist="50800" dir="13500000">
                  <a:srgbClr val="000000">
                    <a:alpha val="50000"/>
                  </a:srgbClr>
                </a:innerShdw>
              </a:effectLst>
            </a:endParaRPr>
          </a:p>
        </p:txBody>
      </p:sp>
      <p:sp>
        <p:nvSpPr>
          <p:cNvPr id="5" name="Content Placeholder 2"/>
          <p:cNvSpPr txBox="1">
            <a:spLocks/>
          </p:cNvSpPr>
          <p:nvPr/>
        </p:nvSpPr>
        <p:spPr>
          <a:xfrm>
            <a:off x="310266" y="4523873"/>
            <a:ext cx="9613861" cy="2122915"/>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sz="2800" dirty="0"/>
              <a:t>The next step is to determine the risk impact. </a:t>
            </a:r>
            <a:endParaRPr lang="en-US" sz="2800" dirty="0" smtClean="0"/>
          </a:p>
          <a:p>
            <a:pPr marL="0" indent="0">
              <a:buNone/>
            </a:pPr>
            <a:endParaRPr lang="en-US" sz="2800" dirty="0" smtClean="0"/>
          </a:p>
          <a:p>
            <a:pPr marL="0" indent="0">
              <a:buNone/>
            </a:pPr>
            <a:r>
              <a:rPr lang="en-US" sz="2800" dirty="0"/>
              <a:t> </a:t>
            </a:r>
            <a:r>
              <a:rPr lang="en-US" sz="2800" dirty="0" smtClean="0"/>
              <a:t>     “</a:t>
            </a:r>
            <a:r>
              <a:rPr lang="en-US" sz="2800" dirty="0"/>
              <a:t>What will happen if this risk occurs?” </a:t>
            </a:r>
          </a:p>
        </p:txBody>
      </p:sp>
      <p:sp>
        <p:nvSpPr>
          <p:cNvPr id="6" name="Rectangle 5"/>
          <p:cNvSpPr/>
          <p:nvPr/>
        </p:nvSpPr>
        <p:spPr>
          <a:xfrm>
            <a:off x="7789768" y="5488040"/>
            <a:ext cx="3951723" cy="1077218"/>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3200" b="1" spc="50" dirty="0">
                <a:ln w="0"/>
                <a:solidFill>
                  <a:schemeClr val="bg2"/>
                </a:solidFill>
                <a:effectLst>
                  <a:innerShdw blurRad="63500" dist="50800" dir="13500000">
                    <a:srgbClr val="000000">
                      <a:alpha val="50000"/>
                    </a:srgbClr>
                  </a:innerShdw>
                </a:effectLst>
              </a:rPr>
              <a:t>schedule or cost </a:t>
            </a:r>
            <a:endParaRPr lang="en-US" sz="3200" b="1" spc="50" dirty="0" smtClean="0">
              <a:ln w="0"/>
              <a:solidFill>
                <a:schemeClr val="bg2"/>
              </a:solidFill>
              <a:effectLst>
                <a:innerShdw blurRad="63500" dist="50800" dir="13500000">
                  <a:srgbClr val="000000">
                    <a:alpha val="50000"/>
                  </a:srgbClr>
                </a:innerShdw>
              </a:effectLst>
            </a:endParaRPr>
          </a:p>
          <a:p>
            <a:pPr algn="ctr"/>
            <a:r>
              <a:rPr lang="en-US" sz="3200" b="1" spc="50" dirty="0" smtClean="0">
                <a:ln w="0"/>
                <a:solidFill>
                  <a:schemeClr val="bg2"/>
                </a:solidFill>
                <a:effectLst>
                  <a:innerShdw blurRad="63500" dist="50800" dir="13500000">
                    <a:srgbClr val="000000">
                      <a:alpha val="50000"/>
                    </a:srgbClr>
                  </a:innerShdw>
                </a:effectLst>
              </a:rPr>
              <a:t>severity </a:t>
            </a:r>
            <a:r>
              <a:rPr lang="en-US" sz="3200" b="1" spc="50" dirty="0">
                <a:ln w="0"/>
                <a:solidFill>
                  <a:schemeClr val="bg2"/>
                </a:solidFill>
                <a:effectLst>
                  <a:innerShdw blurRad="63500" dist="50800" dir="13500000">
                    <a:srgbClr val="000000">
                      <a:alpha val="50000"/>
                    </a:srgbClr>
                  </a:innerShdw>
                </a:effectLst>
              </a:rPr>
              <a:t>of the risk</a:t>
            </a:r>
          </a:p>
        </p:txBody>
      </p:sp>
      <p:sp>
        <p:nvSpPr>
          <p:cNvPr id="7" name="Rectangle 6"/>
          <p:cNvSpPr/>
          <p:nvPr/>
        </p:nvSpPr>
        <p:spPr>
          <a:xfrm>
            <a:off x="10489467" y="941504"/>
            <a:ext cx="1804133" cy="923330"/>
          </a:xfrm>
          <a:prstGeom prst="rect">
            <a:avLst/>
          </a:prstGeom>
        </p:spPr>
        <p:txBody>
          <a:bodyPr wrap="square">
            <a:spAutoFit/>
          </a:bodyPr>
          <a:lstStyle/>
          <a:p>
            <a:pPr algn="ctr"/>
            <a:r>
              <a:rPr lang="en-US" b="1" dirty="0"/>
              <a:t>Quantitative risk assessment</a:t>
            </a:r>
          </a:p>
        </p:txBody>
      </p:sp>
    </p:spTree>
    <p:extLst>
      <p:ext uri="{BB962C8B-B14F-4D97-AF65-F5344CB8AC3E}">
        <p14:creationId xmlns:p14="http://schemas.microsoft.com/office/powerpoint/2010/main" val="364822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endParaRPr lang="en-US" dirty="0"/>
          </a:p>
        </p:txBody>
      </p:sp>
      <p:sp>
        <p:nvSpPr>
          <p:cNvPr id="3" name="Content Placeholder 2"/>
          <p:cNvSpPr>
            <a:spLocks noGrp="1"/>
          </p:cNvSpPr>
          <p:nvPr>
            <p:ph idx="1"/>
          </p:nvPr>
        </p:nvSpPr>
        <p:spPr>
          <a:xfrm>
            <a:off x="680321" y="2336873"/>
            <a:ext cx="9613861" cy="1320727"/>
          </a:xfrm>
        </p:spPr>
        <p:txBody>
          <a:bodyPr/>
          <a:lstStyle/>
          <a:p>
            <a:r>
              <a:rPr lang="en-US" dirty="0"/>
              <a:t>if the highest priority project objective is </a:t>
            </a:r>
            <a:r>
              <a:rPr lang="en-US" sz="2800" b="1" dirty="0">
                <a:solidFill>
                  <a:srgbClr val="FFFF00"/>
                </a:solidFill>
              </a:rPr>
              <a:t>schedule</a:t>
            </a:r>
            <a:r>
              <a:rPr lang="en-US" dirty="0"/>
              <a:t>, then the risk event status would be calculated in terms of time.</a:t>
            </a:r>
          </a:p>
          <a:p>
            <a:endParaRPr lang="en-US" dirty="0"/>
          </a:p>
        </p:txBody>
      </p:sp>
      <p:pic>
        <p:nvPicPr>
          <p:cNvPr id="4" name="Picture 3"/>
          <p:cNvPicPr/>
          <p:nvPr/>
        </p:nvPicPr>
        <p:blipFill>
          <a:blip r:embed="rId2"/>
          <a:stretch>
            <a:fillRect/>
          </a:stretch>
        </p:blipFill>
        <p:spPr>
          <a:xfrm>
            <a:off x="2735534" y="3657600"/>
            <a:ext cx="6901952" cy="2753256"/>
          </a:xfrm>
          <a:prstGeom prst="rect">
            <a:avLst/>
          </a:prstGeom>
        </p:spPr>
      </p:pic>
      <p:sp>
        <p:nvSpPr>
          <p:cNvPr id="5" name="Rectangle 4"/>
          <p:cNvSpPr/>
          <p:nvPr/>
        </p:nvSpPr>
        <p:spPr>
          <a:xfrm>
            <a:off x="10489467" y="941504"/>
            <a:ext cx="1804133" cy="923330"/>
          </a:xfrm>
          <a:prstGeom prst="rect">
            <a:avLst/>
          </a:prstGeom>
        </p:spPr>
        <p:txBody>
          <a:bodyPr wrap="square">
            <a:spAutoFit/>
          </a:bodyPr>
          <a:lstStyle/>
          <a:p>
            <a:pPr algn="ctr"/>
            <a:r>
              <a:rPr lang="en-US" b="1" dirty="0"/>
              <a:t>Quantitative risk assessment</a:t>
            </a:r>
          </a:p>
        </p:txBody>
      </p:sp>
    </p:spTree>
    <p:extLst>
      <p:ext uri="{BB962C8B-B14F-4D97-AF65-F5344CB8AC3E}">
        <p14:creationId xmlns:p14="http://schemas.microsoft.com/office/powerpoint/2010/main" val="384338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risks are really vital and deserve attention and which are trivial?</a:t>
            </a:r>
          </a:p>
        </p:txBody>
      </p:sp>
      <p:sp>
        <p:nvSpPr>
          <p:cNvPr id="3" name="Content Placeholder 2"/>
          <p:cNvSpPr>
            <a:spLocks noGrp="1"/>
          </p:cNvSpPr>
          <p:nvPr>
            <p:ph idx="1"/>
          </p:nvPr>
        </p:nvSpPr>
        <p:spPr/>
        <p:txBody>
          <a:bodyPr/>
          <a:lstStyle/>
          <a:p>
            <a:r>
              <a:rPr lang="en-US" dirty="0"/>
              <a:t>First, establish numerical intervals of </a:t>
            </a:r>
            <a:r>
              <a:rPr lang="en-US" sz="3200" b="1" u="sng" dirty="0">
                <a:solidFill>
                  <a:srgbClr val="FFFF00"/>
                </a:solidFill>
              </a:rPr>
              <a:t>severity</a:t>
            </a:r>
            <a:r>
              <a:rPr lang="en-US" dirty="0"/>
              <a:t> that determine whether a risk event status is </a:t>
            </a:r>
            <a:endParaRPr lang="en-US" dirty="0" smtClean="0"/>
          </a:p>
          <a:p>
            <a:pPr marL="914400" lvl="1" indent="-457200">
              <a:lnSpc>
                <a:spcPct val="150000"/>
              </a:lnSpc>
              <a:buFont typeface="+mj-lt"/>
              <a:buAutoNum type="arabicPeriod"/>
            </a:pPr>
            <a:r>
              <a:rPr lang="en-US" sz="3200" b="1" u="sng" dirty="0">
                <a:solidFill>
                  <a:srgbClr val="FFFF00"/>
                </a:solidFill>
              </a:rPr>
              <a:t>critical</a:t>
            </a:r>
            <a:r>
              <a:rPr lang="en-US" sz="2400" dirty="0" smtClean="0"/>
              <a:t> </a:t>
            </a:r>
            <a:r>
              <a:rPr lang="en-US" sz="2400" dirty="0"/>
              <a:t>(potential showstoppers), </a:t>
            </a:r>
            <a:endParaRPr lang="en-US" sz="2400" dirty="0" smtClean="0"/>
          </a:p>
          <a:p>
            <a:pPr marL="914400" lvl="1" indent="-457200">
              <a:lnSpc>
                <a:spcPct val="150000"/>
              </a:lnSpc>
              <a:buFont typeface="+mj-lt"/>
              <a:buAutoNum type="arabicPeriod"/>
            </a:pPr>
            <a:r>
              <a:rPr lang="en-US" sz="3200" b="1" u="sng" dirty="0">
                <a:solidFill>
                  <a:srgbClr val="FFFF00"/>
                </a:solidFill>
              </a:rPr>
              <a:t>near-critical</a:t>
            </a:r>
            <a:r>
              <a:rPr lang="en-US" sz="2400" dirty="0" smtClean="0"/>
              <a:t> </a:t>
            </a:r>
            <a:r>
              <a:rPr lang="en-US" sz="2400" dirty="0"/>
              <a:t>(soon to be potential showstoppers), </a:t>
            </a:r>
            <a:r>
              <a:rPr lang="en-US" sz="2400" dirty="0" smtClean="0"/>
              <a:t>or</a:t>
            </a:r>
          </a:p>
          <a:p>
            <a:pPr marL="914400" lvl="1" indent="-457200">
              <a:lnSpc>
                <a:spcPct val="150000"/>
              </a:lnSpc>
              <a:buFont typeface="+mj-lt"/>
              <a:buAutoNum type="arabicPeriod"/>
            </a:pPr>
            <a:r>
              <a:rPr lang="en-US" sz="3200" b="1" u="sng" dirty="0">
                <a:solidFill>
                  <a:srgbClr val="FFFF00"/>
                </a:solidFill>
              </a:rPr>
              <a:t>noncritical</a:t>
            </a:r>
            <a:r>
              <a:rPr lang="en-US" sz="2400" dirty="0" smtClean="0"/>
              <a:t> </a:t>
            </a:r>
            <a:r>
              <a:rPr lang="en-US" sz="2400" dirty="0"/>
              <a:t>(minor risks). </a:t>
            </a:r>
          </a:p>
          <a:p>
            <a:endParaRPr lang="en-US" sz="2800" dirty="0"/>
          </a:p>
        </p:txBody>
      </p:sp>
      <p:sp>
        <p:nvSpPr>
          <p:cNvPr id="4" name="Rectangle 3"/>
          <p:cNvSpPr/>
          <p:nvPr/>
        </p:nvSpPr>
        <p:spPr>
          <a:xfrm>
            <a:off x="10489467" y="941504"/>
            <a:ext cx="1804133" cy="923330"/>
          </a:xfrm>
          <a:prstGeom prst="rect">
            <a:avLst/>
          </a:prstGeom>
        </p:spPr>
        <p:txBody>
          <a:bodyPr wrap="square">
            <a:spAutoFit/>
          </a:bodyPr>
          <a:lstStyle/>
          <a:p>
            <a:pPr algn="ctr"/>
            <a:r>
              <a:rPr lang="en-US" b="1" dirty="0"/>
              <a:t>Quantitative risk assessment</a:t>
            </a:r>
          </a:p>
        </p:txBody>
      </p:sp>
    </p:spTree>
    <p:extLst>
      <p:ext uri="{BB962C8B-B14F-4D97-AF65-F5344CB8AC3E}">
        <p14:creationId xmlns:p14="http://schemas.microsoft.com/office/powerpoint/2010/main" val="5437810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endParaRPr lang="en-US" dirty="0"/>
          </a:p>
        </p:txBody>
      </p:sp>
      <p:sp>
        <p:nvSpPr>
          <p:cNvPr id="3" name="Content Placeholder 2"/>
          <p:cNvSpPr>
            <a:spLocks noGrp="1"/>
          </p:cNvSpPr>
          <p:nvPr>
            <p:ph idx="1"/>
          </p:nvPr>
        </p:nvSpPr>
        <p:spPr/>
        <p:txBody>
          <a:bodyPr/>
          <a:lstStyle/>
          <a:p>
            <a:r>
              <a:rPr lang="en-US" dirty="0" smtClean="0"/>
              <a:t>In small projects :</a:t>
            </a:r>
          </a:p>
          <a:p>
            <a:pPr lvl="1"/>
            <a:r>
              <a:rPr lang="en-US" sz="3200" b="1" dirty="0">
                <a:solidFill>
                  <a:srgbClr val="FFFF00"/>
                </a:solidFill>
              </a:rPr>
              <a:t>15</a:t>
            </a:r>
            <a:r>
              <a:rPr lang="en-US" sz="3200" dirty="0"/>
              <a:t> days was </a:t>
            </a:r>
            <a:r>
              <a:rPr lang="en-US" sz="3200" b="1" dirty="0">
                <a:solidFill>
                  <a:srgbClr val="FFFF00"/>
                </a:solidFill>
              </a:rPr>
              <a:t>critical</a:t>
            </a:r>
            <a:r>
              <a:rPr lang="en-US" sz="3200" dirty="0"/>
              <a:t>, </a:t>
            </a:r>
            <a:endParaRPr lang="en-US" sz="3200" dirty="0" smtClean="0"/>
          </a:p>
          <a:p>
            <a:pPr lvl="1"/>
            <a:r>
              <a:rPr lang="en-US" sz="3200" dirty="0" smtClean="0"/>
              <a:t>between </a:t>
            </a:r>
            <a:r>
              <a:rPr lang="en-US" sz="3200" b="1" dirty="0">
                <a:solidFill>
                  <a:srgbClr val="FFFF00"/>
                </a:solidFill>
              </a:rPr>
              <a:t>7</a:t>
            </a:r>
            <a:r>
              <a:rPr lang="en-US" sz="3200" dirty="0"/>
              <a:t> and </a:t>
            </a:r>
            <a:r>
              <a:rPr lang="en-US" sz="3200" b="1" dirty="0">
                <a:solidFill>
                  <a:srgbClr val="FFFF00"/>
                </a:solidFill>
              </a:rPr>
              <a:t>14</a:t>
            </a:r>
            <a:r>
              <a:rPr lang="en-US" sz="3200" dirty="0"/>
              <a:t> days </a:t>
            </a:r>
            <a:r>
              <a:rPr lang="en-US" sz="3200" b="1" dirty="0">
                <a:solidFill>
                  <a:srgbClr val="FFFF00"/>
                </a:solidFill>
              </a:rPr>
              <a:t>near-critical</a:t>
            </a:r>
            <a:r>
              <a:rPr lang="en-US" sz="3200" dirty="0"/>
              <a:t>, and </a:t>
            </a:r>
            <a:endParaRPr lang="en-US" sz="3200" dirty="0" smtClean="0"/>
          </a:p>
          <a:p>
            <a:pPr lvl="1"/>
            <a:r>
              <a:rPr lang="en-US" sz="3200" dirty="0" smtClean="0"/>
              <a:t>below </a:t>
            </a:r>
            <a:r>
              <a:rPr lang="en-US" sz="3200" b="1" dirty="0">
                <a:solidFill>
                  <a:srgbClr val="FFFF00"/>
                </a:solidFill>
              </a:rPr>
              <a:t>7</a:t>
            </a:r>
            <a:r>
              <a:rPr lang="en-US" sz="3200" dirty="0"/>
              <a:t> days </a:t>
            </a:r>
            <a:r>
              <a:rPr lang="en-US" sz="3200" b="1" dirty="0">
                <a:solidFill>
                  <a:srgbClr val="FFFF00"/>
                </a:solidFill>
              </a:rPr>
              <a:t>noncritical</a:t>
            </a:r>
            <a:r>
              <a:rPr lang="en-US" sz="3200" dirty="0"/>
              <a:t>. </a:t>
            </a:r>
          </a:p>
          <a:p>
            <a:pPr lvl="1"/>
            <a:endParaRPr lang="en-US" sz="3200" dirty="0"/>
          </a:p>
          <a:p>
            <a:endParaRPr lang="en-US" dirty="0"/>
          </a:p>
        </p:txBody>
      </p:sp>
      <p:sp>
        <p:nvSpPr>
          <p:cNvPr id="4" name="Rectangle 3"/>
          <p:cNvSpPr/>
          <p:nvPr/>
        </p:nvSpPr>
        <p:spPr>
          <a:xfrm>
            <a:off x="10489467" y="941504"/>
            <a:ext cx="1804133" cy="923330"/>
          </a:xfrm>
          <a:prstGeom prst="rect">
            <a:avLst/>
          </a:prstGeom>
        </p:spPr>
        <p:txBody>
          <a:bodyPr wrap="square">
            <a:spAutoFit/>
          </a:bodyPr>
          <a:lstStyle/>
          <a:p>
            <a:pPr algn="ctr"/>
            <a:r>
              <a:rPr lang="en-US" b="1" dirty="0"/>
              <a:t>Quantitative risk assessment</a:t>
            </a:r>
          </a:p>
        </p:txBody>
      </p:sp>
    </p:spTree>
    <p:extLst>
      <p:ext uri="{BB962C8B-B14F-4D97-AF65-F5344CB8AC3E}">
        <p14:creationId xmlns:p14="http://schemas.microsoft.com/office/powerpoint/2010/main" val="28193045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questions </a:t>
            </a:r>
            <a:r>
              <a:rPr lang="en-US" dirty="0" smtClean="0"/>
              <a:t>in </a:t>
            </a:r>
            <a:r>
              <a:rPr lang="en-US" dirty="0"/>
              <a:t>the assessment stage</a:t>
            </a:r>
          </a:p>
        </p:txBody>
      </p:sp>
      <p:sp>
        <p:nvSpPr>
          <p:cNvPr id="3" name="Content Placeholder 2"/>
          <p:cNvSpPr>
            <a:spLocks noGrp="1"/>
          </p:cNvSpPr>
          <p:nvPr>
            <p:ph idx="1"/>
          </p:nvPr>
        </p:nvSpPr>
        <p:spPr/>
        <p:txBody>
          <a:bodyPr/>
          <a:lstStyle/>
          <a:p>
            <a:pPr marL="457200" lvl="0" indent="-457200">
              <a:buFont typeface="+mj-lt"/>
              <a:buAutoNum type="arabicPeriod"/>
            </a:pPr>
            <a:r>
              <a:rPr lang="en-US" dirty="0"/>
              <a:t>How will you assess both likelihood and consequence of each identified risk? </a:t>
            </a:r>
            <a:endParaRPr lang="en-US" dirty="0" smtClean="0"/>
          </a:p>
          <a:p>
            <a:pPr marL="457200" lvl="0" indent="-457200">
              <a:buFont typeface="+mj-lt"/>
              <a:buAutoNum type="arabicPeriod"/>
            </a:pPr>
            <a:endParaRPr lang="en-US" dirty="0"/>
          </a:p>
          <a:p>
            <a:pPr marL="457200" lvl="0" indent="-457200">
              <a:buFont typeface="+mj-lt"/>
              <a:buAutoNum type="arabicPeriod"/>
            </a:pPr>
            <a:r>
              <a:rPr lang="en-US" dirty="0"/>
              <a:t>How will you determine the overall risk level, and are there any controls already in place, and if so, how effective are they?</a:t>
            </a:r>
          </a:p>
          <a:p>
            <a:pPr marL="457200" indent="-457200">
              <a:buFont typeface="+mj-lt"/>
              <a:buAutoNum type="arabicPeriod"/>
            </a:pPr>
            <a:endParaRPr lang="en-US" dirty="0"/>
          </a:p>
        </p:txBody>
      </p:sp>
      <p:pic>
        <p:nvPicPr>
          <p:cNvPr id="4" name="Picture 3"/>
          <p:cNvPicPr>
            <a:picLocks noChangeAspect="1"/>
          </p:cNvPicPr>
          <p:nvPr/>
        </p:nvPicPr>
        <p:blipFill>
          <a:blip r:embed="rId2"/>
          <a:stretch>
            <a:fillRect/>
          </a:stretch>
        </p:blipFill>
        <p:spPr>
          <a:xfrm>
            <a:off x="8217568" y="4353257"/>
            <a:ext cx="3974432" cy="2504743"/>
          </a:xfrm>
          <a:prstGeom prst="rect">
            <a:avLst/>
          </a:prstGeom>
        </p:spPr>
      </p:pic>
    </p:spTree>
    <p:extLst>
      <p:ext uri="{BB962C8B-B14F-4D97-AF65-F5344CB8AC3E}">
        <p14:creationId xmlns:p14="http://schemas.microsoft.com/office/powerpoint/2010/main" val="152466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Complete the risk register: Part </a:t>
            </a:r>
            <a:r>
              <a:rPr lang="en-US" b="1" dirty="0" smtClean="0"/>
              <a:t>2</a:t>
            </a:r>
            <a:endParaRPr lang="en-US" dirty="0"/>
          </a:p>
        </p:txBody>
      </p:sp>
      <p:sp>
        <p:nvSpPr>
          <p:cNvPr id="3" name="Content Placeholder 2"/>
          <p:cNvSpPr>
            <a:spLocks noGrp="1"/>
          </p:cNvSpPr>
          <p:nvPr>
            <p:ph idx="1"/>
          </p:nvPr>
        </p:nvSpPr>
        <p:spPr/>
        <p:txBody>
          <a:bodyPr>
            <a:normAutofit/>
          </a:bodyPr>
          <a:lstStyle/>
          <a:p>
            <a:r>
              <a:rPr lang="en-US" b="1" dirty="0"/>
              <a:t>APPLY A RISK RATING</a:t>
            </a:r>
          </a:p>
          <a:p>
            <a:r>
              <a:rPr lang="en-US" dirty="0"/>
              <a:t>This is the 2nd of 3 stages of the risk register. You will be considering 6 of the risks which were identified in the </a:t>
            </a:r>
            <a:r>
              <a:rPr lang="en-US" dirty="0">
                <a:hlinkClick r:id="rId2"/>
              </a:rPr>
              <a:t>Western Savannah case study</a:t>
            </a:r>
            <a:r>
              <a:rPr lang="en-US" dirty="0"/>
              <a:t> in Section 2 of the course.  </a:t>
            </a:r>
            <a:endParaRPr lang="en-US" dirty="0" smtClean="0"/>
          </a:p>
          <a:p>
            <a:r>
              <a:rPr lang="en-US" dirty="0" smtClean="0"/>
              <a:t>For </a:t>
            </a:r>
            <a:r>
              <a:rPr lang="en-US" dirty="0"/>
              <a:t>each risk, refer to the Risk Matrix to identify the likelihood and consequence of each risk, which will determine the risk rating. </a:t>
            </a:r>
            <a:br>
              <a:rPr lang="en-US" dirty="0"/>
            </a:br>
            <a:r>
              <a:rPr lang="en-US" dirty="0"/>
              <a:t/>
            </a:r>
            <a:br>
              <a:rPr lang="en-US" dirty="0"/>
            </a:br>
            <a:endParaRPr lang="en-US" dirty="0"/>
          </a:p>
        </p:txBody>
      </p:sp>
    </p:spTree>
    <p:extLst>
      <p:ext uri="{BB962C8B-B14F-4D97-AF65-F5344CB8AC3E}">
        <p14:creationId xmlns:p14="http://schemas.microsoft.com/office/powerpoint/2010/main" val="33296291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6737" y="566737"/>
            <a:ext cx="11058525" cy="5724525"/>
          </a:xfrm>
          <a:prstGeom prst="rect">
            <a:avLst/>
          </a:prstGeom>
        </p:spPr>
      </p:pic>
    </p:spTree>
    <p:extLst>
      <p:ext uri="{BB962C8B-B14F-4D97-AF65-F5344CB8AC3E}">
        <p14:creationId xmlns:p14="http://schemas.microsoft.com/office/powerpoint/2010/main" val="278053363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11875168" cy="6858000"/>
            <a:chOff x="0" y="1169025"/>
            <a:chExt cx="6990580" cy="4193085"/>
          </a:xfrm>
        </p:grpSpPr>
        <p:pic>
          <p:nvPicPr>
            <p:cNvPr id="3" name="Picture 2"/>
            <p:cNvPicPr>
              <a:picLocks noChangeAspect="1"/>
            </p:cNvPicPr>
            <p:nvPr/>
          </p:nvPicPr>
          <p:blipFill>
            <a:blip r:embed="rId2"/>
            <a:stretch>
              <a:fillRect/>
            </a:stretch>
          </p:blipFill>
          <p:spPr>
            <a:xfrm>
              <a:off x="0" y="1169025"/>
              <a:ext cx="6990580" cy="4193085"/>
            </a:xfrm>
            <a:prstGeom prst="rect">
              <a:avLst/>
            </a:prstGeom>
          </p:spPr>
        </p:pic>
        <p:pic>
          <p:nvPicPr>
            <p:cNvPr id="4" name="Picture 3"/>
            <p:cNvPicPr>
              <a:picLocks noChangeAspect="1"/>
            </p:cNvPicPr>
            <p:nvPr/>
          </p:nvPicPr>
          <p:blipFill>
            <a:blip r:embed="rId3"/>
            <a:stretch>
              <a:fillRect/>
            </a:stretch>
          </p:blipFill>
          <p:spPr>
            <a:xfrm>
              <a:off x="2681106" y="1169025"/>
              <a:ext cx="4309474" cy="4193085"/>
            </a:xfrm>
            <a:prstGeom prst="rect">
              <a:avLst/>
            </a:prstGeom>
          </p:spPr>
        </p:pic>
      </p:grpSp>
    </p:spTree>
    <p:extLst>
      <p:ext uri="{BB962C8B-B14F-4D97-AF65-F5344CB8AC3E}">
        <p14:creationId xmlns:p14="http://schemas.microsoft.com/office/powerpoint/2010/main" val="11456063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169025"/>
            <a:ext cx="12192000" cy="5003175"/>
            <a:chOff x="0" y="1169025"/>
            <a:chExt cx="10397462" cy="4193085"/>
          </a:xfrm>
        </p:grpSpPr>
        <p:pic>
          <p:nvPicPr>
            <p:cNvPr id="2" name="Picture 1"/>
            <p:cNvPicPr>
              <a:picLocks noChangeAspect="1"/>
            </p:cNvPicPr>
            <p:nvPr/>
          </p:nvPicPr>
          <p:blipFill>
            <a:blip r:embed="rId2"/>
            <a:stretch>
              <a:fillRect/>
            </a:stretch>
          </p:blipFill>
          <p:spPr>
            <a:xfrm>
              <a:off x="0" y="1169025"/>
              <a:ext cx="6990580" cy="4193085"/>
            </a:xfrm>
            <a:prstGeom prst="rect">
              <a:avLst/>
            </a:prstGeom>
          </p:spPr>
        </p:pic>
        <p:pic>
          <p:nvPicPr>
            <p:cNvPr id="3" name="Picture 2"/>
            <p:cNvPicPr>
              <a:picLocks noChangeAspect="1"/>
            </p:cNvPicPr>
            <p:nvPr/>
          </p:nvPicPr>
          <p:blipFill>
            <a:blip r:embed="rId3"/>
            <a:stretch>
              <a:fillRect/>
            </a:stretch>
          </p:blipFill>
          <p:spPr>
            <a:xfrm>
              <a:off x="6990580" y="1169025"/>
              <a:ext cx="3406882" cy="4193085"/>
            </a:xfrm>
            <a:prstGeom prst="rect">
              <a:avLst/>
            </a:prstGeom>
          </p:spPr>
        </p:pic>
      </p:grpSp>
    </p:spTree>
    <p:extLst>
      <p:ext uri="{BB962C8B-B14F-4D97-AF65-F5344CB8AC3E}">
        <p14:creationId xmlns:p14="http://schemas.microsoft.com/office/powerpoint/2010/main" val="159726898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and Traps to </a:t>
            </a:r>
            <a:r>
              <a:rPr lang="en-US" dirty="0" smtClean="0"/>
              <a:t>consider</a:t>
            </a:r>
            <a:endParaRPr lang="en-US" dirty="0"/>
          </a:p>
        </p:txBody>
      </p:sp>
      <p:sp>
        <p:nvSpPr>
          <p:cNvPr id="3" name="Content Placeholder 2"/>
          <p:cNvSpPr>
            <a:spLocks noGrp="1"/>
          </p:cNvSpPr>
          <p:nvPr>
            <p:ph idx="1"/>
          </p:nvPr>
        </p:nvSpPr>
        <p:spPr>
          <a:xfrm>
            <a:off x="445169" y="2336873"/>
            <a:ext cx="11201400" cy="4364716"/>
          </a:xfrm>
        </p:spPr>
        <p:txBody>
          <a:bodyPr>
            <a:normAutofit lnSpcReduction="10000"/>
          </a:bodyPr>
          <a:lstStyle/>
          <a:p>
            <a:r>
              <a:rPr lang="en-US" dirty="0"/>
              <a:t>Now that you have worked through the process of determining the likelihood and consequence of each risk, there are a couple of points for you to consider when you are undertaking this part of the risk management process</a:t>
            </a:r>
            <a:r>
              <a:rPr lang="en-US" dirty="0" smtClean="0"/>
              <a:t>:</a:t>
            </a:r>
          </a:p>
          <a:p>
            <a:pPr marL="0" indent="0">
              <a:buNone/>
            </a:pPr>
            <a:endParaRPr lang="en-US" dirty="0"/>
          </a:p>
          <a:p>
            <a:pPr lvl="1"/>
            <a:r>
              <a:rPr lang="en-US" sz="2200" dirty="0"/>
              <a:t>Determine the likelihood and consequence of each risk, but be realistic. It is suggested to draw on the expertise and experiences of others to determine the appropriate level of assessment of the identified risks, if required</a:t>
            </a:r>
            <a:r>
              <a:rPr lang="en-US" sz="2200" dirty="0" smtClean="0"/>
              <a:t>.</a:t>
            </a:r>
          </a:p>
          <a:p>
            <a:pPr marL="457200" lvl="1" indent="0">
              <a:buNone/>
            </a:pPr>
            <a:endParaRPr lang="en-US" sz="2200" dirty="0"/>
          </a:p>
          <a:p>
            <a:pPr lvl="1"/>
            <a:r>
              <a:rPr lang="en-US" sz="2200" dirty="0"/>
              <a:t>As a visual, the risk matrix can provide an overview of the variation of likelihood and consequence of each risk, and determine priority risk responses. A warning sign for you should be when the risk matrix shows that all of the risks are high, or a combination of high or medium. In either of those cases, you will need to reconsider the project objectives, and carefully think about how you will respond to each risk.</a:t>
            </a:r>
          </a:p>
          <a:p>
            <a:endParaRPr lang="en-US" dirty="0"/>
          </a:p>
        </p:txBody>
      </p:sp>
    </p:spTree>
    <p:extLst>
      <p:ext uri="{BB962C8B-B14F-4D97-AF65-F5344CB8AC3E}">
        <p14:creationId xmlns:p14="http://schemas.microsoft.com/office/powerpoint/2010/main" val="21552618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42272" y="2226395"/>
            <a:ext cx="10059164" cy="2123658"/>
          </a:xfrm>
          <a:prstGeom prst="rect">
            <a:avLst/>
          </a:prstGeom>
          <a:noFill/>
        </p:spPr>
        <p:txBody>
          <a:bodyPr wrap="none" lIns="91440" tIns="45720" rIns="91440" bIns="45720">
            <a:spAutoFit/>
          </a:bodyPr>
          <a:lstStyle/>
          <a:p>
            <a:pPr algn="ct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5 Qualitative and </a:t>
            </a:r>
            <a:endPar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endParaRPr>
          </a:p>
          <a:p>
            <a:pPr algn="ctr"/>
            <a:r>
              <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quantitative </a:t>
            </a: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risk analysis</a:t>
            </a:r>
          </a:p>
        </p:txBody>
      </p:sp>
    </p:spTree>
    <p:extLst>
      <p:ext uri="{BB962C8B-B14F-4D97-AF65-F5344CB8AC3E}">
        <p14:creationId xmlns:p14="http://schemas.microsoft.com/office/powerpoint/2010/main" val="126399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Gross risk vs residual risk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7143251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risk Residual ?</a:t>
            </a:r>
            <a:endParaRPr lang="en-US" dirty="0"/>
          </a:p>
        </p:txBody>
      </p:sp>
      <p:sp>
        <p:nvSpPr>
          <p:cNvPr id="3" name="Content Placeholder 2"/>
          <p:cNvSpPr>
            <a:spLocks noGrp="1"/>
          </p:cNvSpPr>
          <p:nvPr>
            <p:ph idx="1"/>
          </p:nvPr>
        </p:nvSpPr>
        <p:spPr>
          <a:xfrm>
            <a:off x="680322" y="2336873"/>
            <a:ext cx="9436136" cy="3599316"/>
          </a:xfrm>
        </p:spPr>
        <p:txBody>
          <a:bodyPr/>
          <a:lstStyle/>
          <a:p>
            <a:r>
              <a:rPr lang="en-US" dirty="0"/>
              <a:t>If, for example, certain </a:t>
            </a:r>
            <a:r>
              <a:rPr lang="en-US" sz="2800" b="1" u="sng" dirty="0">
                <a:solidFill>
                  <a:srgbClr val="FFFF00"/>
                </a:solidFill>
              </a:rPr>
              <a:t>controls</a:t>
            </a:r>
            <a:r>
              <a:rPr lang="en-US" dirty="0"/>
              <a:t> or </a:t>
            </a:r>
            <a:r>
              <a:rPr lang="en-US" sz="2800" b="1" u="sng" dirty="0">
                <a:solidFill>
                  <a:srgbClr val="FFFF00"/>
                </a:solidFill>
              </a:rPr>
              <a:t>actions</a:t>
            </a:r>
            <a:r>
              <a:rPr lang="en-US" dirty="0"/>
              <a:t> are already in place for some of the assessed risks in order to reduce or treat those </a:t>
            </a:r>
            <a:r>
              <a:rPr lang="en-US" dirty="0" smtClean="0"/>
              <a:t>risks.</a:t>
            </a:r>
          </a:p>
          <a:p>
            <a:pPr marL="0" indent="0">
              <a:buNone/>
            </a:pPr>
            <a:r>
              <a:rPr lang="en-US" dirty="0" smtClean="0"/>
              <a:t> </a:t>
            </a:r>
          </a:p>
          <a:p>
            <a:r>
              <a:rPr lang="en-US" dirty="0" smtClean="0"/>
              <a:t>then </a:t>
            </a:r>
            <a:r>
              <a:rPr lang="en-US" dirty="0"/>
              <a:t>you would need to take this into consideration and determine what the </a:t>
            </a:r>
            <a:r>
              <a:rPr lang="en-US" dirty="0">
                <a:solidFill>
                  <a:srgbClr val="FFFF00"/>
                </a:solidFill>
              </a:rPr>
              <a:t>revised level of risk is</a:t>
            </a:r>
            <a:r>
              <a:rPr lang="en-US" dirty="0"/>
              <a:t>, hence the term </a:t>
            </a:r>
            <a:r>
              <a:rPr lang="en-US" sz="2800" b="1" u="sng" dirty="0">
                <a:solidFill>
                  <a:srgbClr val="FFFF00"/>
                </a:solidFill>
              </a:rPr>
              <a:t>residual</a:t>
            </a:r>
            <a:r>
              <a:rPr lang="en-US" b="1" dirty="0"/>
              <a:t> risk</a:t>
            </a:r>
            <a:r>
              <a:rPr lang="en-US" dirty="0"/>
              <a:t> or </a:t>
            </a:r>
            <a:r>
              <a:rPr lang="en-US" b="1" dirty="0"/>
              <a:t>the </a:t>
            </a:r>
            <a:r>
              <a:rPr lang="en-US" sz="2800" b="1" u="sng" dirty="0">
                <a:solidFill>
                  <a:srgbClr val="FFFF00"/>
                </a:solidFill>
              </a:rPr>
              <a:t>risk</a:t>
            </a:r>
            <a:r>
              <a:rPr lang="en-US" b="1" dirty="0"/>
              <a:t> </a:t>
            </a:r>
            <a:r>
              <a:rPr lang="en-US" sz="2800" b="1" u="sng" dirty="0">
                <a:solidFill>
                  <a:srgbClr val="FFFF00"/>
                </a:solidFill>
              </a:rPr>
              <a:t>that</a:t>
            </a:r>
            <a:r>
              <a:rPr lang="en-US" b="1" dirty="0"/>
              <a:t> </a:t>
            </a:r>
            <a:r>
              <a:rPr lang="en-US" sz="2800" b="1" u="sng" dirty="0">
                <a:solidFill>
                  <a:srgbClr val="FFFF00"/>
                </a:solidFill>
              </a:rPr>
              <a:t>reminds</a:t>
            </a:r>
            <a:r>
              <a:rPr lang="en-US" dirty="0"/>
              <a:t> or is </a:t>
            </a:r>
            <a:r>
              <a:rPr lang="en-US" sz="2800" b="1" u="sng" dirty="0">
                <a:solidFill>
                  <a:srgbClr val="FFFF00"/>
                </a:solidFill>
              </a:rPr>
              <a:t>left</a:t>
            </a:r>
            <a:r>
              <a:rPr lang="en-US" dirty="0"/>
              <a:t> </a:t>
            </a:r>
            <a:r>
              <a:rPr lang="en-US" sz="2800" b="1" u="sng" dirty="0">
                <a:solidFill>
                  <a:srgbClr val="FFFF00"/>
                </a:solidFill>
              </a:rPr>
              <a:t>over</a:t>
            </a:r>
          </a:p>
        </p:txBody>
      </p:sp>
      <p:pic>
        <p:nvPicPr>
          <p:cNvPr id="7170" name="Picture 2" descr="Image result for Contr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7060" y="3109232"/>
            <a:ext cx="3748768" cy="3748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59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Gross Risk (Original Risk)</a:t>
            </a:r>
            <a:endParaRPr lang="en-US" dirty="0"/>
          </a:p>
        </p:txBody>
      </p:sp>
      <p:sp>
        <p:nvSpPr>
          <p:cNvPr id="3" name="Content Placeholder 2"/>
          <p:cNvSpPr>
            <a:spLocks noGrp="1"/>
          </p:cNvSpPr>
          <p:nvPr>
            <p:ph idx="1"/>
          </p:nvPr>
        </p:nvSpPr>
        <p:spPr/>
        <p:txBody>
          <a:bodyPr/>
          <a:lstStyle/>
          <a:p>
            <a:r>
              <a:rPr lang="en-US" dirty="0"/>
              <a:t>. If there are no controls in place and, therefore, the risk assessment is being done </a:t>
            </a:r>
            <a:r>
              <a:rPr lang="en-US" dirty="0">
                <a:solidFill>
                  <a:srgbClr val="FFFF00"/>
                </a:solidFill>
              </a:rPr>
              <a:t>for the first time</a:t>
            </a:r>
            <a:r>
              <a:rPr lang="en-US" dirty="0"/>
              <a:t>, </a:t>
            </a:r>
            <a:endParaRPr lang="en-US" dirty="0" smtClean="0"/>
          </a:p>
          <a:p>
            <a:r>
              <a:rPr lang="en-US" dirty="0" smtClean="0"/>
              <a:t>then </a:t>
            </a:r>
            <a:r>
              <a:rPr lang="en-US" dirty="0"/>
              <a:t>you will be making decisions concerning the </a:t>
            </a:r>
            <a:r>
              <a:rPr lang="en-US" sz="2800" b="1" u="sng" dirty="0">
                <a:solidFill>
                  <a:srgbClr val="FFFF00"/>
                </a:solidFill>
              </a:rPr>
              <a:t>original</a:t>
            </a:r>
            <a:r>
              <a:rPr lang="en-US" dirty="0"/>
              <a:t> or </a:t>
            </a:r>
            <a:r>
              <a:rPr lang="en-US" sz="2800" b="1" u="sng" dirty="0">
                <a:solidFill>
                  <a:srgbClr val="FFFF00"/>
                </a:solidFill>
              </a:rPr>
              <a:t>gross</a:t>
            </a:r>
            <a:r>
              <a:rPr lang="en-US" dirty="0"/>
              <a:t> </a:t>
            </a:r>
            <a:r>
              <a:rPr lang="en-US" sz="2800" b="1" u="sng" dirty="0">
                <a:solidFill>
                  <a:srgbClr val="FFFF00"/>
                </a:solidFill>
              </a:rPr>
              <a:t>risk</a:t>
            </a:r>
          </a:p>
        </p:txBody>
      </p:sp>
      <p:pic>
        <p:nvPicPr>
          <p:cNvPr id="8194" name="Picture 2" descr="Image result for no Contr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3371" y="3807733"/>
            <a:ext cx="3178629" cy="317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49508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Gross risk vs residual </a:t>
            </a:r>
            <a:r>
              <a:rPr lang="en-US" b="1" dirty="0" smtClean="0"/>
              <a:t>risk</a:t>
            </a:r>
            <a:endParaRPr lang="en-US" dirty="0"/>
          </a:p>
        </p:txBody>
      </p:sp>
      <p:pic>
        <p:nvPicPr>
          <p:cNvPr id="5" name="Content Placeholder 4"/>
          <p:cNvPicPr>
            <a:picLocks noGrp="1" noChangeAspect="1"/>
          </p:cNvPicPr>
          <p:nvPr>
            <p:ph idx="1"/>
          </p:nvPr>
        </p:nvPicPr>
        <p:blipFill>
          <a:blip r:embed="rId2"/>
          <a:stretch>
            <a:fillRect/>
          </a:stretch>
        </p:blipFill>
        <p:spPr>
          <a:xfrm>
            <a:off x="941387" y="3628571"/>
            <a:ext cx="6359298" cy="3166860"/>
          </a:xfrm>
          <a:prstGeom prst="rect">
            <a:avLst/>
          </a:prstGeom>
        </p:spPr>
      </p:pic>
      <p:pic>
        <p:nvPicPr>
          <p:cNvPr id="4" name="Picture 3"/>
          <p:cNvPicPr>
            <a:picLocks noChangeAspect="1"/>
          </p:cNvPicPr>
          <p:nvPr/>
        </p:nvPicPr>
        <p:blipFill>
          <a:blip r:embed="rId3"/>
          <a:stretch>
            <a:fillRect/>
          </a:stretch>
        </p:blipFill>
        <p:spPr>
          <a:xfrm>
            <a:off x="941386" y="1834166"/>
            <a:ext cx="6359299" cy="1839687"/>
          </a:xfrm>
          <a:prstGeom prst="rect">
            <a:avLst/>
          </a:prstGeom>
        </p:spPr>
      </p:pic>
    </p:spTree>
    <p:extLst>
      <p:ext uri="{BB962C8B-B14F-4D97-AF65-F5344CB8AC3E}">
        <p14:creationId xmlns:p14="http://schemas.microsoft.com/office/powerpoint/2010/main" val="115470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19423" y="2876291"/>
            <a:ext cx="7450245" cy="1107996"/>
          </a:xfrm>
          <a:prstGeom prst="rect">
            <a:avLst/>
          </a:prstGeom>
          <a:noFill/>
        </p:spPr>
        <p:txBody>
          <a:bodyPr wrap="none" lIns="91440" tIns="45720" rIns="91440" bIns="45720">
            <a:spAutoFit/>
          </a:bodyPr>
          <a:lstStyle/>
          <a:p>
            <a:pPr algn="ct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2 The risk register</a:t>
            </a:r>
          </a:p>
        </p:txBody>
      </p:sp>
    </p:spTree>
    <p:extLst>
      <p:ext uri="{BB962C8B-B14F-4D97-AF65-F5344CB8AC3E}">
        <p14:creationId xmlns:p14="http://schemas.microsoft.com/office/powerpoint/2010/main" val="80107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74169" y="145143"/>
            <a:ext cx="7242629" cy="1081088"/>
          </a:xfrm>
        </p:spPr>
        <p:txBody>
          <a:bodyPr>
            <a:normAutofit/>
          </a:bodyPr>
          <a:lstStyle/>
          <a:p>
            <a:r>
              <a:rPr lang="en-US" dirty="0" smtClean="0"/>
              <a:t>Example : Airline company </a:t>
            </a:r>
            <a:endParaRPr lang="en-US" dirty="0"/>
          </a:p>
        </p:txBody>
      </p:sp>
      <p:grpSp>
        <p:nvGrpSpPr>
          <p:cNvPr id="4" name="Group 3"/>
          <p:cNvGrpSpPr/>
          <p:nvPr/>
        </p:nvGrpSpPr>
        <p:grpSpPr>
          <a:xfrm>
            <a:off x="584077" y="1390670"/>
            <a:ext cx="6422812" cy="1134816"/>
            <a:chOff x="1354554" y="4711239"/>
            <a:chExt cx="9654339" cy="1889518"/>
          </a:xfrm>
        </p:grpSpPr>
        <p:pic>
          <p:nvPicPr>
            <p:cNvPr id="5" name="Picture 4"/>
            <p:cNvPicPr>
              <a:picLocks noChangeAspect="1"/>
            </p:cNvPicPr>
            <p:nvPr/>
          </p:nvPicPr>
          <p:blipFill>
            <a:blip r:embed="rId2"/>
            <a:stretch>
              <a:fillRect/>
            </a:stretch>
          </p:blipFill>
          <p:spPr>
            <a:xfrm>
              <a:off x="1354554" y="4711239"/>
              <a:ext cx="5753100" cy="1419225"/>
            </a:xfrm>
            <a:prstGeom prst="rect">
              <a:avLst/>
            </a:prstGeom>
          </p:spPr>
        </p:pic>
        <p:pic>
          <p:nvPicPr>
            <p:cNvPr id="6" name="Picture 4" descr="Image result for plane crash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7654" y="4711239"/>
              <a:ext cx="3901239" cy="188951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ight Arrow 6"/>
          <p:cNvSpPr/>
          <p:nvPr/>
        </p:nvSpPr>
        <p:spPr>
          <a:xfrm>
            <a:off x="7006889" y="1226231"/>
            <a:ext cx="2032000" cy="1261588"/>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dirty="0" smtClean="0"/>
              <a:t>Assessment</a:t>
            </a:r>
            <a:endParaRPr lang="en-US" sz="2000" dirty="0"/>
          </a:p>
        </p:txBody>
      </p:sp>
      <p:sp>
        <p:nvSpPr>
          <p:cNvPr id="8" name="Oval 7"/>
          <p:cNvSpPr/>
          <p:nvPr/>
        </p:nvSpPr>
        <p:spPr>
          <a:xfrm>
            <a:off x="9038889" y="1252078"/>
            <a:ext cx="1542025" cy="112954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t>High</a:t>
            </a:r>
            <a:endParaRPr lang="en-US" sz="3200" b="1" dirty="0"/>
          </a:p>
        </p:txBody>
      </p:sp>
      <p:grpSp>
        <p:nvGrpSpPr>
          <p:cNvPr id="10" name="Group 9"/>
          <p:cNvGrpSpPr/>
          <p:nvPr/>
        </p:nvGrpSpPr>
        <p:grpSpPr>
          <a:xfrm>
            <a:off x="7731170" y="2407473"/>
            <a:ext cx="4157464" cy="4273634"/>
            <a:chOff x="7731170" y="2407473"/>
            <a:chExt cx="4157464" cy="4273634"/>
          </a:xfrm>
        </p:grpSpPr>
        <p:pic>
          <p:nvPicPr>
            <p:cNvPr id="9218" name="Picture 2" descr="Image result for airplane maintenance regi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1170" y="4299857"/>
              <a:ext cx="4075748" cy="2381250"/>
            </a:xfrm>
            <a:prstGeom prst="rect">
              <a:avLst/>
            </a:prstGeom>
            <a:noFill/>
            <a:extLst>
              <a:ext uri="{909E8E84-426E-40DD-AFC4-6F175D3DCCD1}">
                <a14:hiddenFill xmlns:a14="http://schemas.microsoft.com/office/drawing/2010/main">
                  <a:solidFill>
                    <a:srgbClr val="FFFFFF"/>
                  </a:solidFill>
                </a14:hiddenFill>
              </a:ext>
            </a:extLst>
          </p:spPr>
        </p:pic>
        <p:sp>
          <p:nvSpPr>
            <p:cNvPr id="9" name="Down Arrow 8"/>
            <p:cNvSpPr/>
            <p:nvPr/>
          </p:nvSpPr>
          <p:spPr>
            <a:xfrm>
              <a:off x="7731170" y="2407473"/>
              <a:ext cx="4157464" cy="26125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Company put </a:t>
              </a:r>
              <a:r>
                <a:rPr lang="en-US" sz="2000" b="1" dirty="0"/>
                <a:t>in place a proactive and highly effective maintenance regime </a:t>
              </a:r>
            </a:p>
          </p:txBody>
        </p:sp>
      </p:grpSp>
      <p:grpSp>
        <p:nvGrpSpPr>
          <p:cNvPr id="15" name="Group 14"/>
          <p:cNvGrpSpPr/>
          <p:nvPr/>
        </p:nvGrpSpPr>
        <p:grpSpPr>
          <a:xfrm>
            <a:off x="4620586" y="4299857"/>
            <a:ext cx="3110584" cy="1980314"/>
            <a:chOff x="4620586" y="4299857"/>
            <a:chExt cx="3110584" cy="1980314"/>
          </a:xfrm>
        </p:grpSpPr>
        <p:grpSp>
          <p:nvGrpSpPr>
            <p:cNvPr id="12" name="Group 11"/>
            <p:cNvGrpSpPr/>
            <p:nvPr/>
          </p:nvGrpSpPr>
          <p:grpSpPr>
            <a:xfrm>
              <a:off x="4620586" y="4299857"/>
              <a:ext cx="2177199" cy="1980314"/>
              <a:chOff x="5191830" y="4169229"/>
              <a:chExt cx="2177199" cy="1980314"/>
            </a:xfrm>
          </p:grpSpPr>
          <p:sp>
            <p:nvSpPr>
              <p:cNvPr id="11" name="Rectangle 10"/>
              <p:cNvSpPr/>
              <p:nvPr/>
            </p:nvSpPr>
            <p:spPr>
              <a:xfrm>
                <a:off x="5191830" y="4169229"/>
                <a:ext cx="2177199" cy="707886"/>
              </a:xfrm>
              <a:prstGeom prst="rect">
                <a:avLst/>
              </a:prstGeom>
            </p:spPr>
            <p:txBody>
              <a:bodyPr wrap="none">
                <a:spAutoFit/>
              </a:bodyPr>
              <a:lstStyle/>
              <a:p>
                <a:r>
                  <a:rPr lang="en-US" sz="2000" b="1" dirty="0">
                    <a:solidFill>
                      <a:srgbClr val="FFFF00"/>
                    </a:solidFill>
                    <a:latin typeface="Arial" panose="020B0604020202020204" pitchFamily="34" charset="0"/>
                    <a:ea typeface="Times New Roman" panose="02020603050405020304" pitchFamily="18" charset="0"/>
                  </a:rPr>
                  <a:t>the original risk </a:t>
                </a:r>
                <a:endParaRPr lang="en-US" sz="2000" b="1" dirty="0" smtClean="0">
                  <a:solidFill>
                    <a:srgbClr val="FFFF00"/>
                  </a:solidFill>
                  <a:latin typeface="Arial" panose="020B0604020202020204" pitchFamily="34" charset="0"/>
                  <a:ea typeface="Times New Roman" panose="02020603050405020304" pitchFamily="18" charset="0"/>
                </a:endParaRPr>
              </a:p>
              <a:p>
                <a:r>
                  <a:rPr lang="en-US" sz="2000" b="1" dirty="0" smtClean="0">
                    <a:solidFill>
                      <a:srgbClr val="FFFF00"/>
                    </a:solidFill>
                    <a:latin typeface="Arial" panose="020B0604020202020204" pitchFamily="34" charset="0"/>
                    <a:ea typeface="Times New Roman" panose="02020603050405020304" pitchFamily="18" charset="0"/>
                  </a:rPr>
                  <a:t>level is reduced </a:t>
                </a:r>
                <a:endParaRPr lang="en-US" sz="2000" b="1" dirty="0">
                  <a:solidFill>
                    <a:srgbClr val="FFFF00"/>
                  </a:solidFill>
                </a:endParaRPr>
              </a:p>
            </p:txBody>
          </p:sp>
          <p:sp>
            <p:nvSpPr>
              <p:cNvPr id="13" name="Oval 12"/>
              <p:cNvSpPr/>
              <p:nvPr/>
            </p:nvSpPr>
            <p:spPr>
              <a:xfrm>
                <a:off x="5390536" y="5019995"/>
                <a:ext cx="1542025" cy="1129548"/>
              </a:xfrm>
              <a:prstGeom prst="ellipse">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Medium</a:t>
                </a:r>
                <a:endParaRPr lang="en-US" b="1" dirty="0"/>
              </a:p>
            </p:txBody>
          </p:sp>
        </p:grpSp>
        <p:sp>
          <p:nvSpPr>
            <p:cNvPr id="14" name="Left Arrow 13"/>
            <p:cNvSpPr/>
            <p:nvPr/>
          </p:nvSpPr>
          <p:spPr>
            <a:xfrm>
              <a:off x="6662057" y="4818743"/>
              <a:ext cx="1069113" cy="1016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544838" y="3205710"/>
            <a:ext cx="4040798" cy="2363031"/>
            <a:chOff x="544838" y="3205710"/>
            <a:chExt cx="4040798" cy="2363031"/>
          </a:xfrm>
        </p:grpSpPr>
        <p:sp>
          <p:nvSpPr>
            <p:cNvPr id="16" name="Oval 15"/>
            <p:cNvSpPr/>
            <p:nvPr/>
          </p:nvSpPr>
          <p:spPr>
            <a:xfrm>
              <a:off x="544838" y="3205710"/>
              <a:ext cx="3106057" cy="18142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b="1" dirty="0" smtClean="0"/>
                <a:t>Residual Risk </a:t>
              </a:r>
              <a:endParaRPr lang="en-US" sz="2800" b="1" dirty="0"/>
            </a:p>
          </p:txBody>
        </p:sp>
        <p:sp>
          <p:nvSpPr>
            <p:cNvPr id="17" name="Down Arrow 16"/>
            <p:cNvSpPr/>
            <p:nvPr/>
          </p:nvSpPr>
          <p:spPr>
            <a:xfrm rot="18650074">
              <a:off x="3267576" y="4250681"/>
              <a:ext cx="1171105" cy="1465015"/>
            </a:xfrm>
            <a:prstGeom prst="down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2075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Residual </a:t>
            </a:r>
            <a:r>
              <a:rPr lang="en-US" b="1" dirty="0" smtClean="0"/>
              <a:t>risk:</a:t>
            </a:r>
            <a:endParaRPr lang="en-US" dirty="0"/>
          </a:p>
        </p:txBody>
      </p:sp>
      <p:pic>
        <p:nvPicPr>
          <p:cNvPr id="4" name="Picture 3"/>
          <p:cNvPicPr>
            <a:picLocks noChangeAspect="1"/>
          </p:cNvPicPr>
          <p:nvPr/>
        </p:nvPicPr>
        <p:blipFill>
          <a:blip r:embed="rId2"/>
          <a:stretch>
            <a:fillRect/>
          </a:stretch>
        </p:blipFill>
        <p:spPr>
          <a:xfrm>
            <a:off x="2480355" y="2817318"/>
            <a:ext cx="6505575" cy="2638425"/>
          </a:xfrm>
          <a:prstGeom prst="rect">
            <a:avLst/>
          </a:prstGeom>
        </p:spPr>
      </p:pic>
      <p:sp>
        <p:nvSpPr>
          <p:cNvPr id="5" name="Rectangle 4"/>
          <p:cNvSpPr/>
          <p:nvPr/>
        </p:nvSpPr>
        <p:spPr>
          <a:xfrm>
            <a:off x="680321" y="6017241"/>
            <a:ext cx="10604802" cy="421654"/>
          </a:xfrm>
          <a:prstGeom prst="rect">
            <a:avLst/>
          </a:prstGeom>
          <a:solidFill>
            <a:srgbClr val="FFFF00"/>
          </a:solidFill>
        </p:spPr>
        <p:style>
          <a:lnRef idx="1">
            <a:schemeClr val="accent1"/>
          </a:lnRef>
          <a:fillRef idx="2">
            <a:schemeClr val="accent1"/>
          </a:fillRef>
          <a:effectRef idx="1">
            <a:schemeClr val="accent1"/>
          </a:effectRef>
          <a:fontRef idx="minor">
            <a:schemeClr val="dk1"/>
          </a:fontRef>
        </p:style>
        <p:txBody>
          <a:bodyPr wrap="square">
            <a:spAutoFit/>
          </a:bodyPr>
          <a:lstStyle/>
          <a:p>
            <a:pPr algn="just">
              <a:lnSpc>
                <a:spcPct val="107000"/>
              </a:lnSpc>
              <a:spcAft>
                <a:spcPts val="0"/>
              </a:spcAft>
            </a:pPr>
            <a:r>
              <a:rPr lang="en-US" sz="2000" b="1" dirty="0">
                <a:solidFill>
                  <a:srgbClr val="FF0000"/>
                </a:solidFill>
                <a:latin typeface="Arial" panose="020B0604020202020204" pitchFamily="34" charset="0"/>
                <a:ea typeface="Times New Roman" panose="02020603050405020304" pitchFamily="18" charset="0"/>
                <a:cs typeface="Arial" panose="020B0604020202020204" pitchFamily="34" charset="0"/>
              </a:rPr>
              <a:t>If you determine that the residual risk is high, you may need to take extra measures. </a:t>
            </a:r>
            <a:endParaRPr lang="en-US" sz="28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3294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0320" y="2114550"/>
            <a:ext cx="10201275" cy="1409700"/>
          </a:xfrm>
          <a:prstGeom prst="rect">
            <a:avLst/>
          </a:prstGeom>
        </p:spPr>
      </p:pic>
      <p:pic>
        <p:nvPicPr>
          <p:cNvPr id="5" name="Picture 4"/>
          <p:cNvPicPr>
            <a:picLocks noChangeAspect="1"/>
          </p:cNvPicPr>
          <p:nvPr/>
        </p:nvPicPr>
        <p:blipFill>
          <a:blip r:embed="rId3"/>
          <a:stretch>
            <a:fillRect/>
          </a:stretch>
        </p:blipFill>
        <p:spPr>
          <a:xfrm>
            <a:off x="680321" y="3530750"/>
            <a:ext cx="10201275" cy="1571625"/>
          </a:xfrm>
          <a:prstGeom prst="rect">
            <a:avLst/>
          </a:prstGeom>
        </p:spPr>
      </p:pic>
      <p:pic>
        <p:nvPicPr>
          <p:cNvPr id="6" name="Picture 5"/>
          <p:cNvPicPr>
            <a:picLocks noChangeAspect="1"/>
          </p:cNvPicPr>
          <p:nvPr/>
        </p:nvPicPr>
        <p:blipFill>
          <a:blip r:embed="rId4"/>
          <a:stretch>
            <a:fillRect/>
          </a:stretch>
        </p:blipFill>
        <p:spPr>
          <a:xfrm>
            <a:off x="680321" y="5102375"/>
            <a:ext cx="10201275" cy="1571625"/>
          </a:xfrm>
          <a:prstGeom prst="rect">
            <a:avLst/>
          </a:prstGeom>
        </p:spPr>
      </p:pic>
    </p:spTree>
    <p:extLst>
      <p:ext uri="{BB962C8B-B14F-4D97-AF65-F5344CB8AC3E}">
        <p14:creationId xmlns:p14="http://schemas.microsoft.com/office/powerpoint/2010/main" val="140242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34463" y="2086881"/>
            <a:ext cx="6505575" cy="3409950"/>
          </a:xfrm>
          <a:prstGeom prst="rect">
            <a:avLst/>
          </a:prstGeom>
        </p:spPr>
      </p:pic>
    </p:spTree>
    <p:extLst>
      <p:ext uri="{BB962C8B-B14F-4D97-AF65-F5344CB8AC3E}">
        <p14:creationId xmlns:p14="http://schemas.microsoft.com/office/powerpoint/2010/main" val="37777089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74169" y="145143"/>
            <a:ext cx="7242629" cy="1081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mtClean="0"/>
              <a:t>Example : Airline company </a:t>
            </a:r>
            <a:endParaRPr lang="en-US" dirty="0"/>
          </a:p>
        </p:txBody>
      </p:sp>
      <p:grpSp>
        <p:nvGrpSpPr>
          <p:cNvPr id="9" name="Group 8"/>
          <p:cNvGrpSpPr/>
          <p:nvPr/>
        </p:nvGrpSpPr>
        <p:grpSpPr>
          <a:xfrm>
            <a:off x="7032723" y="319088"/>
            <a:ext cx="3106057" cy="2553004"/>
            <a:chOff x="7032723" y="319088"/>
            <a:chExt cx="3106057" cy="2553004"/>
          </a:xfrm>
        </p:grpSpPr>
        <p:sp>
          <p:nvSpPr>
            <p:cNvPr id="6" name="Oval 5"/>
            <p:cNvSpPr/>
            <p:nvPr/>
          </p:nvSpPr>
          <p:spPr>
            <a:xfrm>
              <a:off x="7032723" y="319088"/>
              <a:ext cx="3106057" cy="18142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b="1" dirty="0" smtClean="0"/>
                <a:t>Residual Risk </a:t>
              </a:r>
              <a:endParaRPr lang="en-US" sz="2800" b="1" dirty="0"/>
            </a:p>
          </p:txBody>
        </p:sp>
        <p:sp>
          <p:nvSpPr>
            <p:cNvPr id="8" name="Oval 7"/>
            <p:cNvSpPr/>
            <p:nvPr/>
          </p:nvSpPr>
          <p:spPr>
            <a:xfrm>
              <a:off x="7814738" y="1742544"/>
              <a:ext cx="1542025" cy="112954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t>High</a:t>
              </a:r>
              <a:endParaRPr lang="en-US" sz="3200" b="1" dirty="0"/>
            </a:p>
          </p:txBody>
        </p:sp>
      </p:grpSp>
      <p:sp>
        <p:nvSpPr>
          <p:cNvPr id="10" name="Rectangle 9"/>
          <p:cNvSpPr/>
          <p:nvPr/>
        </p:nvSpPr>
        <p:spPr>
          <a:xfrm>
            <a:off x="0" y="2906369"/>
            <a:ext cx="7655119" cy="523220"/>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en-US" sz="2800" b="1" dirty="0" smtClean="0">
                <a:solidFill>
                  <a:srgbClr val="3C3C3C"/>
                </a:solidFill>
                <a:latin typeface="Arial" panose="020B0604020202020204" pitchFamily="34" charset="0"/>
                <a:ea typeface="Times New Roman" panose="02020603050405020304" pitchFamily="18" charset="0"/>
              </a:rPr>
              <a:t>You </a:t>
            </a:r>
            <a:r>
              <a:rPr lang="en-US" sz="2800" b="1" dirty="0">
                <a:solidFill>
                  <a:srgbClr val="3C3C3C"/>
                </a:solidFill>
                <a:latin typeface="Arial" panose="020B0604020202020204" pitchFamily="34" charset="0"/>
                <a:ea typeface="Times New Roman" panose="02020603050405020304" pitchFamily="18" charset="0"/>
              </a:rPr>
              <a:t>could consider the following </a:t>
            </a:r>
            <a:r>
              <a:rPr lang="en-US" sz="2800" b="1" dirty="0" smtClean="0">
                <a:solidFill>
                  <a:srgbClr val="3C3C3C"/>
                </a:solidFill>
                <a:latin typeface="Arial" panose="020B0604020202020204" pitchFamily="34" charset="0"/>
                <a:ea typeface="Times New Roman" panose="02020603050405020304" pitchFamily="18" charset="0"/>
              </a:rPr>
              <a:t>questions: </a:t>
            </a:r>
            <a:endParaRPr lang="en-US" sz="2800" b="1" dirty="0"/>
          </a:p>
        </p:txBody>
      </p:sp>
      <p:sp>
        <p:nvSpPr>
          <p:cNvPr id="11" name="Rectangle 10"/>
          <p:cNvSpPr/>
          <p:nvPr/>
        </p:nvSpPr>
        <p:spPr>
          <a:xfrm>
            <a:off x="1003420" y="3777457"/>
            <a:ext cx="10031913"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rgbClr val="3C3C3C"/>
                </a:solidFill>
                <a:latin typeface="Arial" panose="020B0604020202020204" pitchFamily="34" charset="0"/>
                <a:ea typeface="Times New Roman" panose="02020603050405020304" pitchFamily="18" charset="0"/>
              </a:rPr>
              <a:t>Is there an effective maintenance regime in </a:t>
            </a:r>
            <a:r>
              <a:rPr lang="en-US" sz="2800" b="1" dirty="0" smtClean="0">
                <a:solidFill>
                  <a:srgbClr val="3C3C3C"/>
                </a:solidFill>
                <a:latin typeface="Arial" panose="020B0604020202020204" pitchFamily="34" charset="0"/>
                <a:ea typeface="Times New Roman" panose="02020603050405020304" pitchFamily="18" charset="0"/>
              </a:rPr>
              <a:t>place?</a:t>
            </a:r>
          </a:p>
          <a:p>
            <a:endParaRPr lang="en-US" sz="2800" b="1" dirty="0"/>
          </a:p>
        </p:txBody>
      </p:sp>
      <p:sp>
        <p:nvSpPr>
          <p:cNvPr id="12" name="Rectangle 11"/>
          <p:cNvSpPr/>
          <p:nvPr/>
        </p:nvSpPr>
        <p:spPr>
          <a:xfrm>
            <a:off x="1003420" y="4720796"/>
            <a:ext cx="10031913" cy="954107"/>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2800" b="1" dirty="0" smtClean="0">
                <a:solidFill>
                  <a:srgbClr val="3C3C3C"/>
                </a:solidFill>
                <a:latin typeface="Arial" panose="020B0604020202020204" pitchFamily="34" charset="0"/>
                <a:ea typeface="Times New Roman" panose="02020603050405020304" pitchFamily="18" charset="0"/>
              </a:rPr>
              <a:t>Are </a:t>
            </a:r>
            <a:r>
              <a:rPr lang="en-US" sz="2800" b="1" dirty="0">
                <a:solidFill>
                  <a:srgbClr val="3C3C3C"/>
                </a:solidFill>
                <a:latin typeface="Arial" panose="020B0604020202020204" pitchFamily="34" charset="0"/>
                <a:ea typeface="Times New Roman" panose="02020603050405020304" pitchFamily="18" charset="0"/>
              </a:rPr>
              <a:t>all planes maintained in accordance with this </a:t>
            </a:r>
            <a:r>
              <a:rPr lang="en-US" sz="2800" b="1" dirty="0" smtClean="0">
                <a:solidFill>
                  <a:srgbClr val="3C3C3C"/>
                </a:solidFill>
                <a:latin typeface="Arial" panose="020B0604020202020204" pitchFamily="34" charset="0"/>
                <a:ea typeface="Times New Roman" panose="02020603050405020304" pitchFamily="18" charset="0"/>
              </a:rPr>
              <a:t>regime?</a:t>
            </a:r>
          </a:p>
          <a:p>
            <a:endParaRPr lang="en-US" sz="2800" b="1" dirty="0"/>
          </a:p>
        </p:txBody>
      </p:sp>
      <p:sp>
        <p:nvSpPr>
          <p:cNvPr id="13" name="Rectangle 12"/>
          <p:cNvSpPr/>
          <p:nvPr/>
        </p:nvSpPr>
        <p:spPr>
          <a:xfrm>
            <a:off x="1003420" y="5674903"/>
            <a:ext cx="10031913"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smtClean="0">
                <a:solidFill>
                  <a:srgbClr val="3C3C3C"/>
                </a:solidFill>
                <a:latin typeface="Arial" panose="020B0604020202020204" pitchFamily="34" charset="0"/>
                <a:ea typeface="Times New Roman" panose="02020603050405020304" pitchFamily="18" charset="0"/>
              </a:rPr>
              <a:t>Have </a:t>
            </a:r>
            <a:r>
              <a:rPr lang="en-US" sz="2800" b="1" dirty="0">
                <a:solidFill>
                  <a:srgbClr val="3C3C3C"/>
                </a:solidFill>
                <a:latin typeface="Arial" panose="020B0604020202020204" pitchFamily="34" charset="0"/>
                <a:ea typeface="Times New Roman" panose="02020603050405020304" pitchFamily="18" charset="0"/>
              </a:rPr>
              <a:t>the pilots and other crew had sufficient training</a:t>
            </a:r>
            <a:r>
              <a:rPr lang="en-US" sz="2800" b="1" dirty="0" smtClean="0">
                <a:solidFill>
                  <a:srgbClr val="3C3C3C"/>
                </a:solidFill>
                <a:latin typeface="Arial" panose="020B0604020202020204" pitchFamily="34" charset="0"/>
                <a:ea typeface="Times New Roman" panose="02020603050405020304" pitchFamily="18" charset="0"/>
              </a:rPr>
              <a:t>?      </a:t>
            </a:r>
          </a:p>
          <a:p>
            <a:endParaRPr lang="en-US" sz="2800" b="1" dirty="0"/>
          </a:p>
        </p:txBody>
      </p:sp>
      <p:pic>
        <p:nvPicPr>
          <p:cNvPr id="10242" name="Picture 2" descr="Image result for airplane maintenance reg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848" y="936313"/>
            <a:ext cx="5716694" cy="1897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06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that </a:t>
            </a:r>
            <a:r>
              <a:rPr lang="en-US" b="1" dirty="0"/>
              <a:t>the risk cannot be eliminated completely</a:t>
            </a:r>
            <a:r>
              <a:rPr lang="en-US" dirty="0"/>
              <a:t> </a:t>
            </a:r>
          </a:p>
        </p:txBody>
      </p:sp>
      <p:sp>
        <p:nvSpPr>
          <p:cNvPr id="3" name="Content Placeholder 2"/>
          <p:cNvSpPr>
            <a:spLocks noGrp="1"/>
          </p:cNvSpPr>
          <p:nvPr>
            <p:ph idx="1"/>
          </p:nvPr>
        </p:nvSpPr>
        <p:spPr>
          <a:xfrm>
            <a:off x="361007" y="2336873"/>
            <a:ext cx="6605850" cy="3599316"/>
          </a:xfrm>
        </p:spPr>
        <p:txBody>
          <a:bodyPr/>
          <a:lstStyle/>
          <a:p>
            <a:r>
              <a:rPr lang="en-US" dirty="0"/>
              <a:t>controls are designed to treat or reduce the risk to an acceptable </a:t>
            </a:r>
            <a:r>
              <a:rPr lang="en-US" dirty="0" smtClean="0"/>
              <a:t>level.</a:t>
            </a:r>
          </a:p>
          <a:p>
            <a:endParaRPr lang="en-US" dirty="0"/>
          </a:p>
          <a:p>
            <a:r>
              <a:rPr lang="en-US" dirty="0"/>
              <a:t>We discussed this acceptable level before, and referred to it as the </a:t>
            </a:r>
            <a:r>
              <a:rPr lang="en-US" sz="2800" b="1" u="sng" dirty="0">
                <a:solidFill>
                  <a:srgbClr val="FFFF00"/>
                </a:solidFill>
              </a:rPr>
              <a:t>risk appetite</a:t>
            </a:r>
            <a:r>
              <a:rPr lang="en-US" dirty="0"/>
              <a:t>, </a:t>
            </a:r>
          </a:p>
        </p:txBody>
      </p:sp>
      <p:pic>
        <p:nvPicPr>
          <p:cNvPr id="11266" name="Picture 2" descr="Image result for risk mitig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4001" y="3352801"/>
            <a:ext cx="5477999"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80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Appetite :</a:t>
            </a:r>
            <a:endParaRPr lang="en-US" dirty="0"/>
          </a:p>
        </p:txBody>
      </p:sp>
      <p:sp>
        <p:nvSpPr>
          <p:cNvPr id="3" name="Content Placeholder 2"/>
          <p:cNvSpPr>
            <a:spLocks noGrp="1"/>
          </p:cNvSpPr>
          <p:nvPr>
            <p:ph idx="1"/>
          </p:nvPr>
        </p:nvSpPr>
        <p:spPr>
          <a:xfrm>
            <a:off x="680321" y="1834166"/>
            <a:ext cx="9613861" cy="3599316"/>
          </a:xfrm>
        </p:spPr>
        <p:txBody>
          <a:bodyPr>
            <a:normAutofit/>
          </a:bodyPr>
          <a:lstStyle/>
          <a:p>
            <a:r>
              <a:rPr lang="en-US" sz="2800" b="1" dirty="0"/>
              <a:t>the amount of risk a project manager will accept in meeting the project's objectives. </a:t>
            </a:r>
            <a:endParaRPr lang="en-US" sz="2800" b="1" dirty="0" smtClean="0"/>
          </a:p>
          <a:p>
            <a:endParaRPr lang="en-US" sz="2800" b="1" dirty="0"/>
          </a:p>
          <a:p>
            <a:r>
              <a:rPr lang="en-US" sz="2800" dirty="0"/>
              <a:t>the project manager should ensure that the appetite aligns to the risk </a:t>
            </a:r>
            <a:r>
              <a:rPr lang="en-US" sz="2800" b="1" u="sng" dirty="0">
                <a:solidFill>
                  <a:srgbClr val="FFFF00"/>
                </a:solidFill>
              </a:rPr>
              <a:t>culture</a:t>
            </a:r>
            <a:r>
              <a:rPr lang="en-US" sz="2800" dirty="0"/>
              <a:t>, </a:t>
            </a:r>
            <a:r>
              <a:rPr lang="en-US" sz="2800" b="1" u="sng" dirty="0">
                <a:solidFill>
                  <a:srgbClr val="FFFF00"/>
                </a:solidFill>
              </a:rPr>
              <a:t>purpose</a:t>
            </a:r>
            <a:r>
              <a:rPr lang="en-US" sz="2800" dirty="0"/>
              <a:t>, </a:t>
            </a:r>
            <a:r>
              <a:rPr lang="en-US" sz="2800" b="1" u="sng" dirty="0">
                <a:solidFill>
                  <a:srgbClr val="FFFF00"/>
                </a:solidFill>
              </a:rPr>
              <a:t>vision</a:t>
            </a:r>
            <a:r>
              <a:rPr lang="en-US" sz="2800" dirty="0"/>
              <a:t>, and </a:t>
            </a:r>
            <a:r>
              <a:rPr lang="en-US" sz="2800" b="1" u="sng" dirty="0">
                <a:solidFill>
                  <a:srgbClr val="FFFF00"/>
                </a:solidFill>
              </a:rPr>
              <a:t>values</a:t>
            </a:r>
            <a:r>
              <a:rPr lang="en-US" sz="2800" dirty="0"/>
              <a:t> of the organization, and the </a:t>
            </a:r>
            <a:r>
              <a:rPr lang="en-US" sz="2800" b="1" dirty="0"/>
              <a:t>environment</a:t>
            </a:r>
            <a:r>
              <a:rPr lang="en-US" sz="2800" dirty="0"/>
              <a:t> in which the project is being undertaken. </a:t>
            </a:r>
            <a:endParaRPr lang="en-US" sz="2800" b="1" dirty="0"/>
          </a:p>
          <a:p>
            <a:endParaRPr lang="en-US" sz="2800" b="1" dirty="0"/>
          </a:p>
        </p:txBody>
      </p:sp>
      <p:pic>
        <p:nvPicPr>
          <p:cNvPr id="4" name="Picture 3"/>
          <p:cNvPicPr>
            <a:picLocks noChangeAspect="1"/>
          </p:cNvPicPr>
          <p:nvPr/>
        </p:nvPicPr>
        <p:blipFill>
          <a:blip r:embed="rId2"/>
          <a:stretch>
            <a:fillRect/>
          </a:stretch>
        </p:blipFill>
        <p:spPr>
          <a:xfrm>
            <a:off x="7387771" y="4504174"/>
            <a:ext cx="4804229" cy="2448607"/>
          </a:xfrm>
          <a:prstGeom prst="rect">
            <a:avLst/>
          </a:prstGeom>
        </p:spPr>
      </p:pic>
    </p:spTree>
    <p:extLst>
      <p:ext uri="{BB962C8B-B14F-4D97-AF65-F5344CB8AC3E}">
        <p14:creationId xmlns:p14="http://schemas.microsoft.com/office/powerpoint/2010/main" val="48903956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680321" y="2830359"/>
            <a:ext cx="10974650" cy="3599316"/>
          </a:xfrm>
        </p:spPr>
        <p:txBody>
          <a:bodyPr>
            <a:normAutofit/>
          </a:bodyPr>
          <a:lstStyle/>
          <a:p>
            <a:r>
              <a:rPr lang="en-US" sz="3200" dirty="0"/>
              <a:t>So considering our Western Savannah case, for the risks that you have assessed, do you think that these would be gross or residual risks? What might you have to further consider before finalizing your risk assessment</a:t>
            </a:r>
          </a:p>
        </p:txBody>
      </p:sp>
    </p:spTree>
    <p:extLst>
      <p:ext uri="{BB962C8B-B14F-4D97-AF65-F5344CB8AC3E}">
        <p14:creationId xmlns:p14="http://schemas.microsoft.com/office/powerpoint/2010/main" val="294677740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Monte Carlo statistical </a:t>
            </a:r>
            <a:r>
              <a:rPr lang="en-US" b="1" dirty="0" smtClean="0"/>
              <a:t>simulation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7630" y="2334126"/>
            <a:ext cx="8325536" cy="3828436"/>
          </a:xfrm>
          <a:prstGeom prst="rect">
            <a:avLst/>
          </a:prstGeom>
        </p:spPr>
      </p:pic>
    </p:spTree>
    <p:extLst>
      <p:ext uri="{BB962C8B-B14F-4D97-AF65-F5344CB8AC3E}">
        <p14:creationId xmlns:p14="http://schemas.microsoft.com/office/powerpoint/2010/main" val="297597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Management </a:t>
            </a:r>
            <a:r>
              <a:rPr lang="en-US" dirty="0" smtClean="0"/>
              <a:t>Software:</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485766" y="2128185"/>
            <a:ext cx="2460592" cy="3646973"/>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6881812" y="2856663"/>
            <a:ext cx="4909135" cy="1354389"/>
          </a:xfrm>
          <a:prstGeom prst="rect">
            <a:avLst/>
          </a:prstGeom>
        </p:spPr>
      </p:pic>
      <p:sp>
        <p:nvSpPr>
          <p:cNvPr id="6" name="Rectangle 5"/>
          <p:cNvSpPr/>
          <p:nvPr/>
        </p:nvSpPr>
        <p:spPr>
          <a:xfrm>
            <a:off x="48126" y="5775158"/>
            <a:ext cx="5531514"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2400" dirty="0">
                <a:latin typeface="Calibri" panose="020F0502020204030204" pitchFamily="34" charset="0"/>
                <a:ea typeface="Calibri" panose="020F0502020204030204" pitchFamily="34" charset="0"/>
                <a:cs typeface="Arial" panose="020B0604020202020204" pitchFamily="34" charset="0"/>
              </a:rPr>
              <a:t>From </a:t>
            </a:r>
            <a:r>
              <a:rPr lang="en-US" sz="2400" dirty="0" err="1">
                <a:latin typeface="Calibri" panose="020F0502020204030204" pitchFamily="34" charset="0"/>
                <a:ea typeface="Calibri" panose="020F0502020204030204" pitchFamily="34" charset="0"/>
                <a:cs typeface="Arial" panose="020B0604020202020204" pitchFamily="34" charset="0"/>
              </a:rPr>
              <a:t>Intaver</a:t>
            </a:r>
            <a:r>
              <a:rPr lang="en-US" sz="2400" dirty="0">
                <a:latin typeface="Calibri" panose="020F0502020204030204" pitchFamily="34" charset="0"/>
                <a:ea typeface="Calibri" panose="020F0502020204030204" pitchFamily="34" charset="0"/>
                <a:cs typeface="Arial" panose="020B0604020202020204" pitchFamily="34" charset="0"/>
              </a:rPr>
              <a:t> Institute (</a:t>
            </a:r>
            <a:r>
              <a:rPr lang="en-US" sz="2400" dirty="0">
                <a:solidFill>
                  <a:srgbClr val="00B0F0"/>
                </a:solidFill>
                <a:latin typeface="Calibri" panose="020F0502020204030204" pitchFamily="34" charset="0"/>
                <a:ea typeface="Calibri" panose="020F0502020204030204" pitchFamily="34" charset="0"/>
                <a:cs typeface="Arial" panose="020B0604020202020204" pitchFamily="34" charset="0"/>
                <a:hlinkClick r:id="rId4"/>
              </a:rPr>
              <a:t>www.intaver.com</a:t>
            </a:r>
            <a:r>
              <a:rPr lang="en-US" sz="2400" dirty="0">
                <a:latin typeface="Calibri" panose="020F0502020204030204" pitchFamily="34" charset="0"/>
                <a:ea typeface="Calibri" panose="020F0502020204030204" pitchFamily="34" charset="0"/>
                <a:cs typeface="Arial" panose="020B0604020202020204" pitchFamily="34" charset="0"/>
              </a:rPr>
              <a:t>) . </a:t>
            </a:r>
            <a:endParaRPr lang="en-US" sz="2400" dirty="0"/>
          </a:p>
        </p:txBody>
      </p:sp>
      <p:sp>
        <p:nvSpPr>
          <p:cNvPr id="7" name="Rectangle 6"/>
          <p:cNvSpPr/>
          <p:nvPr/>
        </p:nvSpPr>
        <p:spPr>
          <a:xfrm>
            <a:off x="5537889" y="4295273"/>
            <a:ext cx="6253058" cy="584775"/>
          </a:xfrm>
          <a:prstGeom prst="rect">
            <a:avLst/>
          </a:prstGeom>
        </p:spPr>
        <p:style>
          <a:lnRef idx="1">
            <a:schemeClr val="accent4"/>
          </a:lnRef>
          <a:fillRef idx="3">
            <a:schemeClr val="accent4"/>
          </a:fillRef>
          <a:effectRef idx="2">
            <a:schemeClr val="accent4"/>
          </a:effectRef>
          <a:fontRef idx="minor">
            <a:schemeClr val="lt1"/>
          </a:fontRef>
        </p:style>
        <p:txBody>
          <a:bodyPr wrap="none">
            <a:spAutoFit/>
          </a:bodyPr>
          <a:lstStyle/>
          <a:p>
            <a:r>
              <a:rPr lang="en-US" sz="3200" dirty="0">
                <a:latin typeface="Calibri" panose="020F0502020204030204" pitchFamily="34" charset="0"/>
                <a:ea typeface="Calibri" panose="020F0502020204030204" pitchFamily="34" charset="0"/>
                <a:cs typeface="Arial" panose="020B0604020202020204" pitchFamily="34" charset="0"/>
              </a:rPr>
              <a:t>from PALISADE (</a:t>
            </a:r>
            <a:r>
              <a:rPr lang="en-US" sz="3200" u="sng" dirty="0">
                <a:solidFill>
                  <a:srgbClr val="0563C1"/>
                </a:solidFill>
                <a:latin typeface="Calibri" panose="020F0502020204030204" pitchFamily="34" charset="0"/>
                <a:ea typeface="Calibri" panose="020F0502020204030204" pitchFamily="34" charset="0"/>
                <a:cs typeface="Arial" panose="020B0604020202020204" pitchFamily="34" charset="0"/>
                <a:hlinkClick r:id="rId5"/>
              </a:rPr>
              <a:t>www.palisade.com</a:t>
            </a:r>
            <a:r>
              <a:rPr lang="en-US" sz="3200" dirty="0">
                <a:latin typeface="Calibri" panose="020F0502020204030204" pitchFamily="34" charset="0"/>
                <a:ea typeface="Calibri" panose="020F0502020204030204" pitchFamily="34" charset="0"/>
                <a:cs typeface="Arial" panose="020B0604020202020204" pitchFamily="34" charset="0"/>
              </a:rPr>
              <a:t>) </a:t>
            </a:r>
            <a:endParaRPr lang="en-US" sz="3200" dirty="0"/>
          </a:p>
        </p:txBody>
      </p:sp>
    </p:spTree>
    <p:extLst>
      <p:ext uri="{BB962C8B-B14F-4D97-AF65-F5344CB8AC3E}">
        <p14:creationId xmlns:p14="http://schemas.microsoft.com/office/powerpoint/2010/main" val="329642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The risk </a:t>
            </a:r>
            <a:r>
              <a:rPr lang="en-US" b="1" dirty="0" smtClean="0"/>
              <a:t>register (the risk log).</a:t>
            </a:r>
            <a:endParaRPr lang="en-US" dirty="0"/>
          </a:p>
        </p:txBody>
      </p:sp>
      <p:sp>
        <p:nvSpPr>
          <p:cNvPr id="6" name="Content Placeholder 5"/>
          <p:cNvSpPr>
            <a:spLocks noGrp="1"/>
          </p:cNvSpPr>
          <p:nvPr>
            <p:ph idx="1"/>
          </p:nvPr>
        </p:nvSpPr>
        <p:spPr>
          <a:xfrm>
            <a:off x="680321" y="2060147"/>
            <a:ext cx="9613861" cy="3599316"/>
          </a:xfrm>
        </p:spPr>
        <p:txBody>
          <a:bodyPr>
            <a:normAutofit/>
          </a:bodyPr>
          <a:lstStyle/>
          <a:p>
            <a:r>
              <a:rPr lang="en-US" sz="2800" dirty="0" smtClean="0"/>
              <a:t>It is </a:t>
            </a:r>
            <a:r>
              <a:rPr lang="en-US" sz="2800" dirty="0"/>
              <a:t>a formal master document that records all your risk management work, such as </a:t>
            </a:r>
            <a:r>
              <a:rPr lang="en-US" sz="2800" dirty="0" smtClean="0"/>
              <a:t>:</a:t>
            </a:r>
          </a:p>
          <a:p>
            <a:pPr marL="0" indent="0">
              <a:buNone/>
            </a:pPr>
            <a:endParaRPr lang="en-US" sz="2800" dirty="0" smtClean="0"/>
          </a:p>
          <a:p>
            <a:pPr lvl="1"/>
            <a:r>
              <a:rPr lang="en-US" sz="2800" dirty="0" smtClean="0">
                <a:solidFill>
                  <a:srgbClr val="FFFF00"/>
                </a:solidFill>
              </a:rPr>
              <a:t>identified </a:t>
            </a:r>
            <a:r>
              <a:rPr lang="en-US" sz="2800" dirty="0">
                <a:solidFill>
                  <a:srgbClr val="FFFF00"/>
                </a:solidFill>
              </a:rPr>
              <a:t>risks, </a:t>
            </a:r>
            <a:endParaRPr lang="en-US" sz="2800" dirty="0" smtClean="0">
              <a:solidFill>
                <a:srgbClr val="FFFF00"/>
              </a:solidFill>
            </a:endParaRPr>
          </a:p>
          <a:p>
            <a:pPr lvl="1"/>
            <a:r>
              <a:rPr lang="en-US" sz="2800" dirty="0" smtClean="0">
                <a:solidFill>
                  <a:srgbClr val="FFFF00"/>
                </a:solidFill>
              </a:rPr>
              <a:t>their </a:t>
            </a:r>
            <a:r>
              <a:rPr lang="en-US" sz="2800" dirty="0">
                <a:solidFill>
                  <a:srgbClr val="FFFF00"/>
                </a:solidFill>
              </a:rPr>
              <a:t>likely consequence or impact, and </a:t>
            </a:r>
            <a:endParaRPr lang="en-US" sz="2800" dirty="0" smtClean="0">
              <a:solidFill>
                <a:srgbClr val="FFFF00"/>
              </a:solidFill>
            </a:endParaRPr>
          </a:p>
          <a:p>
            <a:pPr lvl="1"/>
            <a:r>
              <a:rPr lang="en-US" sz="2800" dirty="0" smtClean="0">
                <a:solidFill>
                  <a:srgbClr val="FFFF00"/>
                </a:solidFill>
              </a:rPr>
              <a:t>any </a:t>
            </a:r>
            <a:r>
              <a:rPr lang="en-US" sz="2800" dirty="0">
                <a:solidFill>
                  <a:srgbClr val="FFFF00"/>
                </a:solidFill>
              </a:rPr>
              <a:t>steps that need to be taken to respond to the risks.</a:t>
            </a:r>
          </a:p>
        </p:txBody>
      </p:sp>
      <p:pic>
        <p:nvPicPr>
          <p:cNvPr id="2" name="Picture 1"/>
          <p:cNvPicPr>
            <a:picLocks noChangeAspect="1"/>
          </p:cNvPicPr>
          <p:nvPr/>
        </p:nvPicPr>
        <p:blipFill>
          <a:blip r:embed="rId2"/>
          <a:stretch>
            <a:fillRect/>
          </a:stretch>
        </p:blipFill>
        <p:spPr>
          <a:xfrm>
            <a:off x="6085309" y="4800600"/>
            <a:ext cx="6106691" cy="2028933"/>
          </a:xfrm>
          <a:prstGeom prst="rect">
            <a:avLst/>
          </a:prstGeom>
        </p:spPr>
      </p:pic>
    </p:spTree>
    <p:extLst>
      <p:ext uri="{BB962C8B-B14F-4D97-AF65-F5344CB8AC3E}">
        <p14:creationId xmlns:p14="http://schemas.microsoft.com/office/powerpoint/2010/main" val="71127801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00558" y="2967335"/>
            <a:ext cx="8770351" cy="923330"/>
          </a:xfrm>
          <a:prstGeom prst="rect">
            <a:avLst/>
          </a:prstGeom>
          <a:noFill/>
        </p:spPr>
        <p:txBody>
          <a:bodyPr wrap="none" lIns="91440" tIns="45720" rIns="91440" bIns="45720">
            <a:spAutoFit/>
          </a:bodyPr>
          <a:lstStyle/>
          <a:p>
            <a:pPr algn="ctr"/>
            <a:r>
              <a:rPr lang="en-US" sz="5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Monte Carlo Presentation </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24114959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84542" y="2775102"/>
            <a:ext cx="7032694" cy="923330"/>
          </a:xfrm>
          <a:prstGeom prst="rect">
            <a:avLst/>
          </a:prstGeom>
        </p:spPr>
        <p:txBody>
          <a:bodyPr wrap="none">
            <a:spAutoFit/>
          </a:bodyPr>
          <a:lstStyle/>
          <a:p>
            <a:r>
              <a:rPr lang="en-US" sz="5400" b="1" dirty="0">
                <a:solidFill>
                  <a:srgbClr val="FFC000"/>
                </a:solidFill>
                <a:latin typeface="Open Sans"/>
              </a:rPr>
              <a:t>Knowledge check </a:t>
            </a:r>
            <a:r>
              <a:rPr lang="en-US" sz="5400" b="1" dirty="0" smtClean="0">
                <a:solidFill>
                  <a:srgbClr val="FFC000"/>
                </a:solidFill>
                <a:latin typeface="Open Sans"/>
              </a:rPr>
              <a:t>2: </a:t>
            </a:r>
          </a:p>
        </p:txBody>
      </p:sp>
    </p:spTree>
    <p:extLst>
      <p:ext uri="{BB962C8B-B14F-4D97-AF65-F5344CB8AC3E}">
        <p14:creationId xmlns:p14="http://schemas.microsoft.com/office/powerpoint/2010/main" val="332806932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4</a:t>
            </a:r>
            <a:endParaRPr lang="en-US" sz="2800" b="1" i="0" u="sng" dirty="0">
              <a:solidFill>
                <a:srgbClr val="C00000"/>
              </a:solidFill>
              <a:effectLst/>
              <a:latin typeface="Open Sans"/>
            </a:endParaRPr>
          </a:p>
        </p:txBody>
      </p:sp>
      <p:sp>
        <p:nvSpPr>
          <p:cNvPr id="3" name="Rectangle 2"/>
          <p:cNvSpPr/>
          <p:nvPr/>
        </p:nvSpPr>
        <p:spPr>
          <a:xfrm>
            <a:off x="1492447" y="731879"/>
            <a:ext cx="8382447"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Identifying a risk as "high", "moderate", or "low" would be an example of which risk assessment?</a:t>
            </a:r>
          </a:p>
        </p:txBody>
      </p:sp>
      <p:sp>
        <p:nvSpPr>
          <p:cNvPr id="9" name="Rectangle 8"/>
          <p:cNvSpPr/>
          <p:nvPr/>
        </p:nvSpPr>
        <p:spPr>
          <a:xfrm>
            <a:off x="2297211" y="2067100"/>
            <a:ext cx="5583473" cy="2554545"/>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An adverse assessment</a:t>
            </a:r>
          </a:p>
          <a:p>
            <a:pPr marL="285750" indent="-285750">
              <a:lnSpc>
                <a:spcPct val="200000"/>
              </a:lnSpc>
              <a:buFont typeface="Arial" panose="020B0604020202020204" pitchFamily="34" charset="0"/>
              <a:buChar char="•"/>
            </a:pPr>
            <a:r>
              <a:rPr lang="en-US" sz="2000" dirty="0">
                <a:solidFill>
                  <a:srgbClr val="00B0F0"/>
                </a:solidFill>
                <a:latin typeface="Open Sans"/>
              </a:rPr>
              <a:t>A qualitative </a:t>
            </a:r>
            <a:r>
              <a:rPr lang="en-US" sz="2000" dirty="0" smtClean="0">
                <a:solidFill>
                  <a:srgbClr val="00B0F0"/>
                </a:solidFill>
                <a:latin typeface="Open Sans"/>
              </a:rPr>
              <a:t>assessment</a:t>
            </a:r>
            <a:endParaRPr lang="en-US" sz="2000" dirty="0">
              <a:solidFill>
                <a:srgbClr val="00B0F0"/>
              </a:solidFill>
              <a:latin typeface="Open Sans"/>
            </a:endParaRPr>
          </a:p>
          <a:p>
            <a:pPr marL="285750" indent="-285750">
              <a:lnSpc>
                <a:spcPct val="200000"/>
              </a:lnSpc>
              <a:buFont typeface="Arial" panose="020B0604020202020204" pitchFamily="34" charset="0"/>
              <a:buChar char="•"/>
            </a:pPr>
            <a:r>
              <a:rPr lang="en-US" sz="2000" dirty="0">
                <a:solidFill>
                  <a:srgbClr val="00B0F0"/>
                </a:solidFill>
                <a:latin typeface="Open Sans"/>
              </a:rPr>
              <a:t>A quantitative assessment</a:t>
            </a:r>
          </a:p>
          <a:p>
            <a:pPr marL="285750" indent="-285750">
              <a:lnSpc>
                <a:spcPct val="200000"/>
              </a:lnSpc>
              <a:buFont typeface="Arial" panose="020B0604020202020204" pitchFamily="34" charset="0"/>
              <a:buChar char="•"/>
            </a:pPr>
            <a:r>
              <a:rPr lang="en-US" sz="2000" dirty="0">
                <a:solidFill>
                  <a:srgbClr val="00B0F0"/>
                </a:solidFill>
                <a:latin typeface="Open Sans"/>
              </a:rPr>
              <a:t>A go-for-broke assessment</a:t>
            </a:r>
          </a:p>
        </p:txBody>
      </p:sp>
      <p:pic>
        <p:nvPicPr>
          <p:cNvPr id="11" name="Picture 10"/>
          <p:cNvPicPr>
            <a:picLocks noChangeAspect="1"/>
          </p:cNvPicPr>
          <p:nvPr/>
        </p:nvPicPr>
        <p:blipFill>
          <a:blip r:embed="rId2"/>
          <a:stretch>
            <a:fillRect/>
          </a:stretch>
        </p:blipFill>
        <p:spPr>
          <a:xfrm>
            <a:off x="1955122" y="2886198"/>
            <a:ext cx="342089" cy="365413"/>
          </a:xfrm>
          <a:prstGeom prst="rect">
            <a:avLst/>
          </a:prstGeom>
        </p:spPr>
      </p:pic>
      <p:sp>
        <p:nvSpPr>
          <p:cNvPr id="7" name="Rectangle 6"/>
          <p:cNvSpPr/>
          <p:nvPr/>
        </p:nvSpPr>
        <p:spPr>
          <a:xfrm>
            <a:off x="6265327" y="4802703"/>
            <a:ext cx="5553694" cy="923330"/>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Using words to describe the risk level (rather than numbers) is deemed to be qualitative.</a:t>
            </a:r>
          </a:p>
        </p:txBody>
      </p:sp>
    </p:spTree>
    <p:extLst>
      <p:ext uri="{BB962C8B-B14F-4D97-AF65-F5344CB8AC3E}">
        <p14:creationId xmlns:p14="http://schemas.microsoft.com/office/powerpoint/2010/main" val="45155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5</a:t>
            </a:r>
            <a:endParaRPr lang="en-US" sz="2800" b="1" i="0" u="sng" dirty="0">
              <a:solidFill>
                <a:srgbClr val="C00000"/>
              </a:solidFill>
              <a:effectLst/>
              <a:latin typeface="Open Sans"/>
            </a:endParaRPr>
          </a:p>
        </p:txBody>
      </p:sp>
      <p:sp>
        <p:nvSpPr>
          <p:cNvPr id="3" name="Rectangle 2"/>
          <p:cNvSpPr/>
          <p:nvPr/>
        </p:nvSpPr>
        <p:spPr>
          <a:xfrm>
            <a:off x="1492447" y="731879"/>
            <a:ext cx="8382447"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A Monte Carlo simulation is an example of which type of risk assessment?</a:t>
            </a:r>
          </a:p>
        </p:txBody>
      </p:sp>
      <p:sp>
        <p:nvSpPr>
          <p:cNvPr id="9" name="Rectangle 8"/>
          <p:cNvSpPr/>
          <p:nvPr/>
        </p:nvSpPr>
        <p:spPr>
          <a:xfrm>
            <a:off x="2297211" y="2067100"/>
            <a:ext cx="5583473" cy="2554545"/>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An adverse assessment</a:t>
            </a:r>
          </a:p>
          <a:p>
            <a:pPr marL="285750" indent="-285750">
              <a:lnSpc>
                <a:spcPct val="200000"/>
              </a:lnSpc>
              <a:buFont typeface="Arial" panose="020B0604020202020204" pitchFamily="34" charset="0"/>
              <a:buChar char="•"/>
            </a:pPr>
            <a:r>
              <a:rPr lang="en-US" sz="2000" dirty="0">
                <a:solidFill>
                  <a:srgbClr val="00B0F0"/>
                </a:solidFill>
                <a:latin typeface="Open Sans"/>
              </a:rPr>
              <a:t>A qualitative </a:t>
            </a:r>
            <a:r>
              <a:rPr lang="en-US" sz="2000" dirty="0" smtClean="0">
                <a:solidFill>
                  <a:srgbClr val="00B0F0"/>
                </a:solidFill>
                <a:latin typeface="Open Sans"/>
              </a:rPr>
              <a:t>assessment</a:t>
            </a:r>
            <a:endParaRPr lang="en-US" sz="2000" dirty="0">
              <a:solidFill>
                <a:srgbClr val="00B0F0"/>
              </a:solidFill>
              <a:latin typeface="Open Sans"/>
            </a:endParaRPr>
          </a:p>
          <a:p>
            <a:pPr marL="285750" indent="-285750">
              <a:lnSpc>
                <a:spcPct val="200000"/>
              </a:lnSpc>
              <a:buFont typeface="Arial" panose="020B0604020202020204" pitchFamily="34" charset="0"/>
              <a:buChar char="•"/>
            </a:pPr>
            <a:r>
              <a:rPr lang="en-US" sz="2000" dirty="0">
                <a:solidFill>
                  <a:srgbClr val="00B0F0"/>
                </a:solidFill>
                <a:latin typeface="Open Sans"/>
              </a:rPr>
              <a:t>A quantitative assessment</a:t>
            </a:r>
          </a:p>
          <a:p>
            <a:pPr marL="285750" indent="-285750">
              <a:lnSpc>
                <a:spcPct val="200000"/>
              </a:lnSpc>
              <a:buFont typeface="Arial" panose="020B0604020202020204" pitchFamily="34" charset="0"/>
              <a:buChar char="•"/>
            </a:pPr>
            <a:r>
              <a:rPr lang="en-US" sz="2000" dirty="0">
                <a:solidFill>
                  <a:srgbClr val="00B0F0"/>
                </a:solidFill>
                <a:latin typeface="Open Sans"/>
              </a:rPr>
              <a:t>A go-for-broke assessment</a:t>
            </a:r>
          </a:p>
        </p:txBody>
      </p:sp>
      <p:pic>
        <p:nvPicPr>
          <p:cNvPr id="11" name="Picture 10"/>
          <p:cNvPicPr>
            <a:picLocks noChangeAspect="1"/>
          </p:cNvPicPr>
          <p:nvPr/>
        </p:nvPicPr>
        <p:blipFill>
          <a:blip r:embed="rId2"/>
          <a:stretch>
            <a:fillRect/>
          </a:stretch>
        </p:blipFill>
        <p:spPr>
          <a:xfrm>
            <a:off x="1955122" y="3530351"/>
            <a:ext cx="342089" cy="365413"/>
          </a:xfrm>
          <a:prstGeom prst="rect">
            <a:avLst/>
          </a:prstGeom>
        </p:spPr>
      </p:pic>
      <p:sp>
        <p:nvSpPr>
          <p:cNvPr id="7" name="Rectangle 6"/>
          <p:cNvSpPr/>
          <p:nvPr/>
        </p:nvSpPr>
        <p:spPr>
          <a:xfrm>
            <a:off x="6265327" y="4802703"/>
            <a:ext cx="5553694" cy="1200329"/>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In this instance, a Monte Carlo simulation refers to a number, which is a quantitative assessment of a risk.</a:t>
            </a:r>
          </a:p>
        </p:txBody>
      </p:sp>
    </p:spTree>
    <p:extLst>
      <p:ext uri="{BB962C8B-B14F-4D97-AF65-F5344CB8AC3E}">
        <p14:creationId xmlns:p14="http://schemas.microsoft.com/office/powerpoint/2010/main" val="229407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67057" y="2912386"/>
            <a:ext cx="4588115" cy="1107996"/>
          </a:xfrm>
          <a:prstGeom prst="rect">
            <a:avLst/>
          </a:prstGeom>
          <a:noFill/>
        </p:spPr>
        <p:txBody>
          <a:bodyPr wrap="none" lIns="91440" tIns="45720" rIns="91440" bIns="45720">
            <a:spAutoFit/>
          </a:bodyPr>
          <a:lstStyle/>
          <a:p>
            <a:pPr algn="ct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6 Summary</a:t>
            </a:r>
          </a:p>
        </p:txBody>
      </p:sp>
    </p:spTree>
    <p:extLst>
      <p:ext uri="{BB962C8B-B14F-4D97-AF65-F5344CB8AC3E}">
        <p14:creationId xmlns:p14="http://schemas.microsoft.com/office/powerpoint/2010/main" val="380808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Bringing it all </a:t>
            </a:r>
            <a:r>
              <a:rPr lang="en-US" b="1" dirty="0" smtClean="0"/>
              <a:t>together</a:t>
            </a:r>
            <a:endParaRPr lang="en-US" dirty="0"/>
          </a:p>
        </p:txBody>
      </p:sp>
      <p:sp>
        <p:nvSpPr>
          <p:cNvPr id="3" name="Content Placeholder 2"/>
          <p:cNvSpPr>
            <a:spLocks noGrp="1"/>
          </p:cNvSpPr>
          <p:nvPr>
            <p:ph idx="1"/>
          </p:nvPr>
        </p:nvSpPr>
        <p:spPr>
          <a:xfrm>
            <a:off x="680321" y="2017558"/>
            <a:ext cx="10568250" cy="4571928"/>
          </a:xfrm>
        </p:spPr>
        <p:txBody>
          <a:bodyPr>
            <a:normAutofit/>
          </a:bodyPr>
          <a:lstStyle/>
          <a:p>
            <a:r>
              <a:rPr lang="en-US" dirty="0"/>
              <a:t>We began this section looking at the risk register </a:t>
            </a:r>
            <a:r>
              <a:rPr lang="en-US" dirty="0" smtClean="0"/>
              <a:t>.</a:t>
            </a:r>
          </a:p>
          <a:p>
            <a:r>
              <a:rPr lang="en-US" dirty="0"/>
              <a:t>The activities you have engaged with in Section 2 and Section 3 form part of the risk </a:t>
            </a:r>
            <a:r>
              <a:rPr lang="en-US" dirty="0" smtClean="0"/>
              <a:t>register.</a:t>
            </a:r>
          </a:p>
          <a:p>
            <a:pPr marL="0" indent="0">
              <a:buNone/>
            </a:pPr>
            <a:endParaRPr lang="en-US" dirty="0" smtClean="0"/>
          </a:p>
          <a:p>
            <a:r>
              <a:rPr lang="en-US" dirty="0"/>
              <a:t>T</a:t>
            </a:r>
            <a:r>
              <a:rPr lang="en-US" dirty="0" smtClean="0"/>
              <a:t>he </a:t>
            </a:r>
            <a:r>
              <a:rPr lang="en-US" dirty="0"/>
              <a:t>risk register begins with the identification of risks, and then categorizing those risks using an identification tool. </a:t>
            </a:r>
            <a:endParaRPr lang="en-US" dirty="0" smtClean="0"/>
          </a:p>
          <a:p>
            <a:r>
              <a:rPr lang="en-US" dirty="0" smtClean="0"/>
              <a:t>We </a:t>
            </a:r>
            <a:r>
              <a:rPr lang="en-US" dirty="0"/>
              <a:t>use </a:t>
            </a:r>
            <a:r>
              <a:rPr lang="en-US" b="1" dirty="0" smtClean="0"/>
              <a:t>PESTLE</a:t>
            </a:r>
          </a:p>
          <a:p>
            <a:r>
              <a:rPr lang="en-US" dirty="0" smtClean="0"/>
              <a:t> </a:t>
            </a:r>
          </a:p>
          <a:p>
            <a:r>
              <a:rPr lang="en-US" dirty="0"/>
              <a:t>We then highlighted the importance of engaging your project team and stakeholders in formal meetings and brainstorming processes to ensure that all risks are properly identified and described</a:t>
            </a:r>
          </a:p>
        </p:txBody>
      </p:sp>
    </p:spTree>
    <p:extLst>
      <p:ext uri="{BB962C8B-B14F-4D97-AF65-F5344CB8AC3E}">
        <p14:creationId xmlns:p14="http://schemas.microsoft.com/office/powerpoint/2010/main" val="131478823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r>
              <a:rPr lang="en-US" dirty="0"/>
              <a:t>Armed with robust information on the risks you identified, you are able to then assess those </a:t>
            </a:r>
            <a:r>
              <a:rPr lang="en-US" dirty="0" smtClean="0"/>
              <a:t>risks.</a:t>
            </a:r>
          </a:p>
          <a:p>
            <a:r>
              <a:rPr lang="en-US" dirty="0"/>
              <a:t>Determining the likelihood and consequences of each of those risks </a:t>
            </a:r>
            <a:r>
              <a:rPr lang="en-US" dirty="0" smtClean="0"/>
              <a:t>.</a:t>
            </a:r>
          </a:p>
          <a:p>
            <a:r>
              <a:rPr lang="en-US" dirty="0"/>
              <a:t>determine the overall risk level by using the risk assessment matrix </a:t>
            </a:r>
            <a:r>
              <a:rPr lang="en-US" dirty="0" smtClean="0"/>
              <a:t>.</a:t>
            </a:r>
          </a:p>
          <a:p>
            <a:endParaRPr lang="en-US" dirty="0"/>
          </a:p>
        </p:txBody>
      </p:sp>
    </p:spTree>
    <p:extLst>
      <p:ext uri="{BB962C8B-B14F-4D97-AF65-F5344CB8AC3E}">
        <p14:creationId xmlns:p14="http://schemas.microsoft.com/office/powerpoint/2010/main" val="319301180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r>
              <a:rPr lang="en-US" dirty="0"/>
              <a:t>This is deemed to be a qualitative risk assessment. </a:t>
            </a:r>
            <a:endParaRPr lang="en-US" dirty="0" smtClean="0"/>
          </a:p>
          <a:p>
            <a:r>
              <a:rPr lang="en-US" dirty="0" smtClean="0"/>
              <a:t>Simply </a:t>
            </a:r>
            <a:r>
              <a:rPr lang="en-US" dirty="0"/>
              <a:t>put, this enables your risk levels to be described as either </a:t>
            </a:r>
            <a:r>
              <a:rPr lang="en-US" sz="2800" b="1" dirty="0">
                <a:solidFill>
                  <a:srgbClr val="FFFF00"/>
                </a:solidFill>
              </a:rPr>
              <a:t>high, medium, or low</a:t>
            </a:r>
            <a:r>
              <a:rPr lang="en-US" dirty="0" smtClean="0"/>
              <a:t>.</a:t>
            </a:r>
          </a:p>
          <a:p>
            <a:pPr marL="0" indent="0">
              <a:buNone/>
            </a:pPr>
            <a:endParaRPr lang="en-US" dirty="0" smtClean="0"/>
          </a:p>
          <a:p>
            <a:r>
              <a:rPr lang="en-US" dirty="0"/>
              <a:t>Quantitative risk assessment is the process of providing numerical or statistical estimates of the overall effect of risks on the project objectives when all risks are considered simultaneously. </a:t>
            </a:r>
            <a:endParaRPr lang="en-US" dirty="0" smtClean="0"/>
          </a:p>
          <a:p>
            <a:r>
              <a:rPr lang="en-US" dirty="0"/>
              <a:t>U</a:t>
            </a:r>
            <a:r>
              <a:rPr lang="en-US" dirty="0" smtClean="0"/>
              <a:t>sually </a:t>
            </a:r>
            <a:r>
              <a:rPr lang="en-US" dirty="0"/>
              <a:t>in terms of </a:t>
            </a:r>
            <a:r>
              <a:rPr lang="en-US" sz="2800" b="1" u="sng" dirty="0">
                <a:solidFill>
                  <a:srgbClr val="FFFF00"/>
                </a:solidFill>
              </a:rPr>
              <a:t>schedule</a:t>
            </a:r>
            <a:r>
              <a:rPr lang="en-US" dirty="0"/>
              <a:t> and </a:t>
            </a:r>
            <a:r>
              <a:rPr lang="en-US" sz="2800" b="1" u="sng" dirty="0">
                <a:solidFill>
                  <a:srgbClr val="FFFF00"/>
                </a:solidFill>
              </a:rPr>
              <a:t>cost</a:t>
            </a:r>
            <a:endParaRPr lang="en-US" b="1" u="sng" dirty="0">
              <a:solidFill>
                <a:srgbClr val="FFFF00"/>
              </a:solidFill>
            </a:endParaRPr>
          </a:p>
        </p:txBody>
      </p:sp>
    </p:spTree>
    <p:extLst>
      <p:ext uri="{BB962C8B-B14F-4D97-AF65-F5344CB8AC3E}">
        <p14:creationId xmlns:p14="http://schemas.microsoft.com/office/powerpoint/2010/main" val="286289573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r>
              <a:rPr lang="en-US" dirty="0"/>
              <a:t>Remember, a risk assessment is one of the most important tasks in the successful delivery of a </a:t>
            </a:r>
            <a:r>
              <a:rPr lang="en-US" dirty="0" smtClean="0"/>
              <a:t>project small </a:t>
            </a:r>
            <a:r>
              <a:rPr lang="en-US" dirty="0"/>
              <a:t>or </a:t>
            </a:r>
            <a:r>
              <a:rPr lang="en-US" dirty="0" smtClean="0"/>
              <a:t>large.</a:t>
            </a:r>
          </a:p>
          <a:p>
            <a:endParaRPr lang="en-US" dirty="0"/>
          </a:p>
          <a:p>
            <a:r>
              <a:rPr lang="en-US" dirty="0"/>
              <a:t>By now, everything is in place for you to consider how you might respond to the assessed risks in </a:t>
            </a:r>
            <a:r>
              <a:rPr lang="en-US" sz="2800" b="1" u="sng" dirty="0">
                <a:solidFill>
                  <a:srgbClr val="FFFF00"/>
                </a:solidFill>
              </a:rPr>
              <a:t>Section 4</a:t>
            </a:r>
            <a:endParaRPr lang="en-US" b="1" u="sng" dirty="0">
              <a:solidFill>
                <a:srgbClr val="FFFF00"/>
              </a:solidFill>
            </a:endParaRPr>
          </a:p>
        </p:txBody>
      </p:sp>
    </p:spTree>
    <p:extLst>
      <p:ext uri="{BB962C8B-B14F-4D97-AF65-F5344CB8AC3E}">
        <p14:creationId xmlns:p14="http://schemas.microsoft.com/office/powerpoint/2010/main" val="402409572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7404" y="2671755"/>
            <a:ext cx="10397397" cy="2123658"/>
          </a:xfrm>
          <a:prstGeom prst="rect">
            <a:avLst/>
          </a:prstGeom>
          <a:noFill/>
        </p:spPr>
        <p:txBody>
          <a:bodyPr wrap="none" lIns="91440" tIns="45720" rIns="91440" bIns="45720">
            <a:spAutoFit/>
          </a:bodyPr>
          <a:lstStyle/>
          <a:p>
            <a:pPr algn="ct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7 Discussion: </a:t>
            </a:r>
            <a:endPar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endParaRPr>
          </a:p>
          <a:p>
            <a:pPr algn="ctr"/>
            <a:r>
              <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Risk </a:t>
            </a: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assessment approach</a:t>
            </a:r>
          </a:p>
        </p:txBody>
      </p:sp>
    </p:spTree>
    <p:extLst>
      <p:ext uri="{BB962C8B-B14F-4D97-AF65-F5344CB8AC3E}">
        <p14:creationId xmlns:p14="http://schemas.microsoft.com/office/powerpoint/2010/main" val="385651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4489</TotalTime>
  <Words>2770</Words>
  <Application>Microsoft Office PowerPoint</Application>
  <PresentationFormat>Widescreen</PresentationFormat>
  <Paragraphs>324</Paragraphs>
  <Slides>114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114</vt:i4>
      </vt:variant>
    </vt:vector>
  </HeadingPairs>
  <TitlesOfParts>
    <vt:vector size="124" baseType="lpstr">
      <vt:lpstr>Arial</vt:lpstr>
      <vt:lpstr>Calibri</vt:lpstr>
      <vt:lpstr>Georgia</vt:lpstr>
      <vt:lpstr>Open Sans</vt:lpstr>
      <vt:lpstr>Segoe UI</vt:lpstr>
      <vt:lpstr>Symbol</vt:lpstr>
      <vt:lpstr>Times New Roman</vt:lpstr>
      <vt:lpstr>Trebuchet MS</vt:lpstr>
      <vt:lpstr>VectoraLTStd-Roman</vt:lpstr>
      <vt:lpstr>Berlin</vt:lpstr>
      <vt:lpstr>PowerPoint Presentation</vt:lpstr>
      <vt:lpstr>PowerPoint Presentation</vt:lpstr>
      <vt:lpstr>PowerPoint Presentation</vt:lpstr>
      <vt:lpstr>What you will learn in this section</vt:lpstr>
      <vt:lpstr>The Risk Assessment Canvas</vt:lpstr>
      <vt:lpstr>two key dimensions for each of your identified risks:</vt:lpstr>
      <vt:lpstr>Key questions in the assessment stage</vt:lpstr>
      <vt:lpstr>PowerPoint Presentation</vt:lpstr>
      <vt:lpstr>The risk register (the risk log).</vt:lpstr>
      <vt:lpstr>The risk register (the risk log).</vt:lpstr>
      <vt:lpstr>The risk register (the risk log).</vt:lpstr>
      <vt:lpstr>The risk register follows the stages of the risk management process</vt:lpstr>
      <vt:lpstr>PowerPoint Presentation</vt:lpstr>
      <vt:lpstr>PowerPoint Presentation</vt:lpstr>
      <vt:lpstr>PowerPoint Presentation</vt:lpstr>
      <vt:lpstr>PowerPoint Presentation</vt:lpstr>
      <vt:lpstr>Complete the risk register: Part 1</vt:lpstr>
      <vt:lpstr>Complete the risk register: Part 1</vt:lpstr>
      <vt:lpstr>PowerPoint Presentation</vt:lpstr>
      <vt:lpstr>PowerPoint Presentation</vt:lpstr>
      <vt:lpstr>Tips and Traps to consider</vt:lpstr>
      <vt:lpstr>PowerPoint Presentation</vt:lpstr>
      <vt:lpstr>Likelihood and consequence</vt:lpstr>
      <vt:lpstr>Likelihood</vt:lpstr>
      <vt:lpstr>Consequences </vt:lpstr>
      <vt:lpstr>PowerPoint Presentation</vt:lpstr>
      <vt:lpstr>PowerPoint Presentation</vt:lpstr>
      <vt:lpstr>PowerPoint Presentation</vt:lpstr>
      <vt:lpstr>PowerPoint Presentation</vt:lpstr>
      <vt:lpstr>PowerPoint Presentation</vt:lpstr>
      <vt:lpstr>Likelihood :</vt:lpstr>
      <vt:lpstr>Consequences </vt:lpstr>
      <vt:lpstr>. So when assessing your risks, you are considering... </vt:lpstr>
      <vt:lpstr>Think about the Western Savannah case</vt:lpstr>
      <vt:lpstr>PowerPoint Presentation</vt:lpstr>
      <vt:lpstr>PowerPoint Presentation</vt:lpstr>
      <vt:lpstr>PowerPoint Presentation</vt:lpstr>
      <vt:lpstr>PowerPoint Presentation</vt:lpstr>
      <vt:lpstr>PowerPoint Presentation</vt:lpstr>
      <vt:lpstr>The risk assessment matrix</vt:lpstr>
      <vt:lpstr>PowerPoint Presentation</vt:lpstr>
      <vt:lpstr>The risk assessment matrix:</vt:lpstr>
      <vt:lpstr>Likelihood component </vt:lpstr>
      <vt:lpstr>Impact:</vt:lpstr>
      <vt:lpstr>PowerPoint Presentation</vt:lpstr>
      <vt:lpstr>PowerPoint Presentation</vt:lpstr>
      <vt:lpstr>PowerPoint Presentation</vt:lpstr>
      <vt:lpstr>Ratings of your identified risks </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Risk Appetite (Risk Tolerance )</vt:lpstr>
      <vt:lpstr>ALARP principle :</vt:lpstr>
      <vt:lpstr>The ALARP principle recognizes that there are three broad categories of risks:</vt:lpstr>
      <vt:lpstr>Quantitative risk assessment:</vt:lpstr>
      <vt:lpstr>How to ?</vt:lpstr>
      <vt:lpstr>Example :</vt:lpstr>
      <vt:lpstr>Which risks are really vital and deserve attention and which are trivial?</vt:lpstr>
      <vt:lpstr>Example :</vt:lpstr>
      <vt:lpstr>Complete the risk register: Part 2</vt:lpstr>
      <vt:lpstr>PowerPoint Presentation</vt:lpstr>
      <vt:lpstr>PowerPoint Presentation</vt:lpstr>
      <vt:lpstr>PowerPoint Presentation</vt:lpstr>
      <vt:lpstr>Tips and Traps to consider</vt:lpstr>
      <vt:lpstr>PowerPoint Presentation</vt:lpstr>
      <vt:lpstr>Gross risk vs residual risk</vt:lpstr>
      <vt:lpstr>What is risk Residual ?</vt:lpstr>
      <vt:lpstr>What is Gross Risk (Original Risk)</vt:lpstr>
      <vt:lpstr>Gross risk vs residual risk</vt:lpstr>
      <vt:lpstr>Example : Airline company </vt:lpstr>
      <vt:lpstr>Residual risk:</vt:lpstr>
      <vt:lpstr>PowerPoint Presentation</vt:lpstr>
      <vt:lpstr>PowerPoint Presentation</vt:lpstr>
      <vt:lpstr>PowerPoint Presentation</vt:lpstr>
      <vt:lpstr>Remember, that the risk cannot be eliminated completely </vt:lpstr>
      <vt:lpstr>Risk Appetite :</vt:lpstr>
      <vt:lpstr>Question:</vt:lpstr>
      <vt:lpstr>Monte Carlo statistical simulation</vt:lpstr>
      <vt:lpstr>Risk Management Software:</vt:lpstr>
      <vt:lpstr>PowerPoint Presentation</vt:lpstr>
      <vt:lpstr>PowerPoint Presentation</vt:lpstr>
      <vt:lpstr>PowerPoint Presentation</vt:lpstr>
      <vt:lpstr>PowerPoint Presentation</vt:lpstr>
      <vt:lpstr>PowerPoint Presentation</vt:lpstr>
      <vt:lpstr>Bringing it all together</vt:lpstr>
      <vt:lpstr>Cont.</vt:lpstr>
      <vt:lpstr>Cont.</vt:lpstr>
      <vt:lpstr>Cont.</vt:lpstr>
      <vt:lpstr>PowerPoint Presentation</vt:lpstr>
      <vt:lpstr>PowerPoint Presentation</vt:lpstr>
      <vt:lpstr>FAQ:</vt:lpstr>
      <vt:lpstr>FAQ:</vt:lpstr>
      <vt:lpstr>FAQ:</vt:lpstr>
      <vt:lpstr>FAQ:</vt:lpstr>
      <vt:lpstr>PowerPoint Presentation</vt:lpstr>
      <vt:lpstr>Decision Tree :</vt:lpstr>
      <vt:lpstr>Simple Example On Decision Tree:</vt:lpstr>
      <vt:lpstr>PowerPoint Presentation</vt:lpstr>
      <vt:lpstr>PowerPoint Presentation</vt:lpstr>
      <vt:lpstr>PowerPoint Presentation</vt:lpstr>
      <vt:lpstr>Financial Example on Decision Tree :</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Said F. Huda</dc:creator>
  <cp:lastModifiedBy>Said F. Huda</cp:lastModifiedBy>
  <cp:revision>599</cp:revision>
  <dcterms:created xsi:type="dcterms:W3CDTF">2016-11-14T07:59:55Z</dcterms:created>
  <dcterms:modified xsi:type="dcterms:W3CDTF">2017-09-20T09:10:32Z</dcterms:modified>
</cp:coreProperties>
</file>